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0"/>
  </p:notesMasterIdLst>
  <p:sldIdLst>
    <p:sldId id="257" r:id="rId2"/>
    <p:sldId id="434" r:id="rId3"/>
    <p:sldId id="447" r:id="rId4"/>
    <p:sldId id="349" r:id="rId5"/>
    <p:sldId id="282" r:id="rId6"/>
    <p:sldId id="350" r:id="rId7"/>
    <p:sldId id="331" r:id="rId8"/>
    <p:sldId id="427" r:id="rId9"/>
    <p:sldId id="260" r:id="rId10"/>
    <p:sldId id="333" r:id="rId11"/>
    <p:sldId id="271" r:id="rId12"/>
    <p:sldId id="273" r:id="rId13"/>
    <p:sldId id="444" r:id="rId14"/>
    <p:sldId id="401" r:id="rId15"/>
    <p:sldId id="426" r:id="rId16"/>
    <p:sldId id="274" r:id="rId17"/>
    <p:sldId id="415" r:id="rId18"/>
    <p:sldId id="334" r:id="rId19"/>
    <p:sldId id="275" r:id="rId20"/>
    <p:sldId id="315" r:id="rId21"/>
    <p:sldId id="316" r:id="rId22"/>
    <p:sldId id="278" r:id="rId23"/>
    <p:sldId id="418" r:id="rId24"/>
    <p:sldId id="429" r:id="rId25"/>
    <p:sldId id="256" r:id="rId26"/>
    <p:sldId id="419" r:id="rId27"/>
    <p:sldId id="258" r:id="rId28"/>
    <p:sldId id="259" r:id="rId29"/>
    <p:sldId id="425" r:id="rId30"/>
    <p:sldId id="428" r:id="rId31"/>
    <p:sldId id="436" r:id="rId32"/>
    <p:sldId id="430" r:id="rId33"/>
    <p:sldId id="431" r:id="rId34"/>
    <p:sldId id="432" r:id="rId35"/>
    <p:sldId id="448" r:id="rId36"/>
    <p:sldId id="396" r:id="rId37"/>
    <p:sldId id="279" r:id="rId38"/>
    <p:sldId id="413" r:id="rId39"/>
    <p:sldId id="402" r:id="rId40"/>
    <p:sldId id="420" r:id="rId41"/>
    <p:sldId id="399" r:id="rId42"/>
    <p:sldId id="284" r:id="rId43"/>
    <p:sldId id="285" r:id="rId44"/>
    <p:sldId id="407" r:id="rId45"/>
    <p:sldId id="439" r:id="rId46"/>
    <p:sldId id="414" r:id="rId47"/>
    <p:sldId id="405" r:id="rId48"/>
    <p:sldId id="398" r:id="rId49"/>
    <p:sldId id="298" r:id="rId50"/>
    <p:sldId id="300" r:id="rId51"/>
    <p:sldId id="301" r:id="rId52"/>
    <p:sldId id="406" r:id="rId53"/>
    <p:sldId id="306" r:id="rId54"/>
    <p:sldId id="395" r:id="rId55"/>
    <p:sldId id="353" r:id="rId56"/>
    <p:sldId id="354" r:id="rId57"/>
    <p:sldId id="355" r:id="rId58"/>
    <p:sldId id="390" r:id="rId59"/>
    <p:sldId id="358" r:id="rId60"/>
    <p:sldId id="391" r:id="rId61"/>
    <p:sldId id="360" r:id="rId62"/>
    <p:sldId id="362" r:id="rId63"/>
    <p:sldId id="417" r:id="rId64"/>
    <p:sldId id="422" r:id="rId65"/>
    <p:sldId id="363" r:id="rId66"/>
    <p:sldId id="441" r:id="rId67"/>
    <p:sldId id="364" r:id="rId68"/>
    <p:sldId id="365" r:id="rId69"/>
    <p:sldId id="366" r:id="rId70"/>
    <p:sldId id="367" r:id="rId71"/>
    <p:sldId id="368" r:id="rId72"/>
    <p:sldId id="369" r:id="rId73"/>
    <p:sldId id="370" r:id="rId74"/>
    <p:sldId id="371" r:id="rId75"/>
    <p:sldId id="386" r:id="rId76"/>
    <p:sldId id="423" r:id="rId77"/>
    <p:sldId id="372" r:id="rId78"/>
    <p:sldId id="382" r:id="rId79"/>
    <p:sldId id="381" r:id="rId80"/>
    <p:sldId id="374" r:id="rId81"/>
    <p:sldId id="445" r:id="rId82"/>
    <p:sldId id="442" r:id="rId83"/>
    <p:sldId id="375" r:id="rId84"/>
    <p:sldId id="376" r:id="rId85"/>
    <p:sldId id="404" r:id="rId86"/>
    <p:sldId id="379" r:id="rId87"/>
    <p:sldId id="377" r:id="rId88"/>
    <p:sldId id="380" r:id="rId89"/>
    <p:sldId id="378" r:id="rId90"/>
    <p:sldId id="387" r:id="rId91"/>
    <p:sldId id="392" r:id="rId92"/>
    <p:sldId id="443" r:id="rId93"/>
    <p:sldId id="446" r:id="rId94"/>
    <p:sldId id="288" r:id="rId95"/>
    <p:sldId id="433" r:id="rId96"/>
    <p:sldId id="384" r:id="rId97"/>
    <p:sldId id="416" r:id="rId98"/>
    <p:sldId id="424" r:id="rId9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447"/>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 id="448"/>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80"/>
            <p14:sldId id="378"/>
            <p14:sldId id="387"/>
            <p14:sldId id="392"/>
          </p14:sldIdLst>
        </p14:section>
        <p14:section name="Summary" id="{B419AB6B-658F-48B9-9342-4C02D6BA1150}">
          <p14:sldIdLst>
            <p14:sldId id="443"/>
            <p14:sldId id="446"/>
            <p14:sldId id="288"/>
            <p14:sldId id="433"/>
            <p14:sldId id="384"/>
            <p14:sldId id="416"/>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varScale="1">
        <p:scale>
          <a:sx n="83" d="100"/>
          <a:sy n="83" d="100"/>
        </p:scale>
        <p:origin x="1512" y="48"/>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157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13</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3535F-E0E5-27EA-99E6-B19FB5D44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3BD16-C44A-DDE0-FD58-F88BF7F9F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2B3C4-DFA9-6E79-3EEC-65D61CEC796C}"/>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DFF842B6-4A88-32A6-1E81-CF8908775661}"/>
              </a:ext>
            </a:extLst>
          </p:cNvPr>
          <p:cNvSpPr>
            <a:spLocks noGrp="1"/>
          </p:cNvSpPr>
          <p:nvPr>
            <p:ph type="sldNum" sz="quarter" idx="10"/>
          </p:nvPr>
        </p:nvSpPr>
        <p:spPr/>
        <p:txBody>
          <a:bodyPr/>
          <a:lstStyle/>
          <a:p>
            <a:fld id="{2754576A-F041-465B-B05C-90CC0BF4FA50}" type="slidenum">
              <a:rPr lang="en-US" smtClean="0"/>
              <a:pPr/>
              <a:t>93</a:t>
            </a:fld>
            <a:endParaRPr lang="en-US"/>
          </a:p>
        </p:txBody>
      </p:sp>
    </p:spTree>
    <p:extLst>
      <p:ext uri="{BB962C8B-B14F-4D97-AF65-F5344CB8AC3E}">
        <p14:creationId xmlns:p14="http://schemas.microsoft.com/office/powerpoint/2010/main" val="1877064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97</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10/30/2025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10/30/2025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10/30/2025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6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40.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50.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91.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590.png"/><Relationship Id="rId4" Type="http://schemas.openxmlformats.org/officeDocument/2006/relationships/image" Target="../media/image850.png"/><Relationship Id="rId9"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008898" y="1888017"/>
            <a:ext cx="2538194"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How do we find the optimal solution (sequence of actions/states) when shortest path algorithms for graphs are too expensive?</a:t>
            </a:r>
          </a:p>
        </p:txBody>
      </p:sp>
      <p:sp>
        <p:nvSpPr>
          <p:cNvPr id="3" name="TextBox 2">
            <a:extLst>
              <a:ext uri="{FF2B5EF4-FFF2-40B4-BE49-F238E27FC236}">
                <a16:creationId xmlns:a16="http://schemas.microsoft.com/office/drawing/2014/main" id="{75C77B91-470E-4D83-B04D-01194B871D1C}"/>
              </a:ext>
            </a:extLst>
          </p:cNvPr>
          <p:cNvSpPr txBox="1"/>
          <p:nvPr/>
        </p:nvSpPr>
        <p:spPr>
          <a:xfrm>
            <a:off x="6629400" y="1850486"/>
            <a:ext cx="2011363"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Construct a </a:t>
            </a:r>
            <a:r>
              <a:rPr lang="en-US" sz="1600" b="1" dirty="0"/>
              <a:t>search tree</a:t>
            </a:r>
            <a:r>
              <a:rPr lang="en-US" sz="1600" dirty="0"/>
              <a:t> for the state space graph so we can use much cheaper </a:t>
            </a:r>
            <a:r>
              <a:rPr lang="en-US" sz="1600" b="1" dirty="0"/>
              <a:t>tree search</a:t>
            </a:r>
            <a:r>
              <a:rPr lang="en-US" sz="1600" dirty="0"/>
              <a:t>!</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suboptimal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45897" y="2141628"/>
            <a:ext cx="1487498" cy="1540864"/>
            <a:chOff x="7738689" y="2115483"/>
            <a:chExt cx="1487498" cy="1540872"/>
          </a:xfrm>
        </p:grpSpPr>
        <p:sp>
          <p:nvSpPr>
            <p:cNvPr id="42" name="Rectangle 41">
              <a:extLst>
                <a:ext uri="{FF2B5EF4-FFF2-40B4-BE49-F238E27FC236}">
                  <a16:creationId xmlns:a16="http://schemas.microsoft.com/office/drawing/2014/main" id="{B22A040B-3919-4942-B7C7-64E7EB35E7F9}"/>
                </a:ext>
              </a:extLst>
            </p:cNvPr>
            <p:cNvSpPr/>
            <p:nvPr/>
          </p:nvSpPr>
          <p:spPr>
            <a:xfrm>
              <a:off x="7999875" y="2115483"/>
              <a:ext cx="1226312" cy="1385002"/>
            </a:xfrm>
            <a:prstGeom prst="rect">
              <a:avLst/>
            </a:prstGeom>
          </p:spPr>
          <p:txBody>
            <a:bodyPr wrap="square">
              <a:spAutoFit/>
            </a:bodyPr>
            <a:lstStyle/>
            <a:p>
              <a:pPr algn="ctr"/>
              <a:r>
                <a:rPr lang="en-US" sz="1400" dirty="0"/>
                <a:t>Non-cycle redundant</a:t>
              </a:r>
            </a:p>
            <a:p>
              <a:pPr algn="ctr"/>
              <a:r>
                <a:rPr lang="en-US" sz="1400" dirty="0"/>
                <a:t>path leads to reexploring the same subtree</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3808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365127"/>
            <a:ext cx="7886700" cy="930274"/>
          </a:xfrm>
        </p:spPr>
        <p:txBody>
          <a:bodyPr/>
          <a:lstStyle/>
          <a:p>
            <a:r>
              <a:rPr lang="en-US" dirty="0"/>
              <a:t>State Space vs. Search Tree Size</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219200"/>
                <a:ext cx="7886700" cy="5105399"/>
              </a:xfrm>
            </p:spPr>
            <p:txBody>
              <a:bodyPr>
                <a:normAutofit fontScale="92500" lnSpcReduction="20000"/>
              </a:bodyPr>
              <a:lstStyle/>
              <a:p>
                <a:pPr>
                  <a:lnSpc>
                    <a:spcPct val="90000"/>
                  </a:lnSpc>
                </a:pPr>
                <a:r>
                  <a:rPr lang="en-US" dirty="0"/>
                  <a:t>Space and time complexity depend on the </a:t>
                </a:r>
                <a:r>
                  <a:rPr lang="en-US" b="1" dirty="0">
                    <a:solidFill>
                      <a:srgbClr val="FF0000"/>
                    </a:solidFill>
                  </a:rPr>
                  <a:t>number of tree nodes </a:t>
                </a:r>
                <a:r>
                  <a:rPr lang="en-US" dirty="0"/>
                  <a:t>searched (created and visited) till a goal node is found. For a tree with </a:t>
                </a:r>
                <a14:m>
                  <m:oMath xmlns:m="http://schemas.openxmlformats.org/officeDocument/2006/math">
                    <m:r>
                      <a:rPr lang="en-US" b="0" i="1" smtClean="0">
                        <a:latin typeface="Cambria Math" panose="02040503050406030204" pitchFamily="18" charset="0"/>
                      </a:rPr>
                      <m:t>𝑛</m:t>
                    </m:r>
                  </m:oMath>
                </a14:m>
                <a:r>
                  <a:rPr lang="en-US" dirty="0"/>
                  <a:t> nodes we have:</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b="1" dirty="0"/>
                  <a:t>Remember</a:t>
                </a:r>
                <a:r>
                  <a:rPr lang="en-US" dirty="0"/>
                  <a:t>: For perfect cycle checking and redundant path elimination, we have a 1:1 mapping between nodes and states:</a:t>
                </a:r>
              </a:p>
              <a:p>
                <a:pPr marL="0" indent="0" algn="ctr">
                  <a:buNone/>
                </a:pPr>
                <a:r>
                  <a:rPr lang="en-US" dirty="0"/>
                  <a:t>Nodes in the search tree </a:t>
                </a:r>
                <a14:m>
                  <m:oMath xmlns:m="http://schemas.openxmlformats.org/officeDocument/2006/math">
                    <m:r>
                      <a:rPr lang="en-US" i="1">
                        <a:latin typeface="Cambria Math" panose="02040503050406030204" pitchFamily="18" charset="0"/>
                      </a:rPr>
                      <m:t>=</m:t>
                    </m:r>
                  </m:oMath>
                </a14:m>
                <a:r>
                  <a:rPr lang="en-US" dirty="0"/>
                  <a:t> states in the search space</a:t>
                </a:r>
              </a:p>
              <a:p>
                <a:pPr marL="342900" lvl="1" indent="0">
                  <a:buNone/>
                </a:pPr>
                <a:r>
                  <a:rPr lang="en-US" dirty="0"/>
                  <a:t>Otherwise, we may have multiple nodes representing a state.</a:t>
                </a:r>
              </a:p>
              <a:p>
                <a:pPr marL="0" indent="0">
                  <a:lnSpc>
                    <a:spcPct val="90000"/>
                  </a:lnSpc>
                  <a:buNone/>
                </a:pPr>
                <a:endParaRPr lang="en-US" dirty="0"/>
              </a:p>
              <a:p>
                <a:r>
                  <a:rPr lang="en-US" dirty="0"/>
                  <a:t>We have the following options to estimate </a:t>
                </a:r>
                <a14:m>
                  <m:oMath xmlns:m="http://schemas.openxmlformats.org/officeDocument/2006/math">
                    <m:r>
                      <a:rPr lang="en-US" b="0" i="1" smtClean="0">
                        <a:latin typeface="Cambria Math" panose="02040503050406030204" pitchFamily="18" charset="0"/>
                      </a:rPr>
                      <m:t>𝑛</m:t>
                    </m:r>
                  </m:oMath>
                </a14:m>
                <a:r>
                  <a:rPr lang="en-US" dirty="0"/>
                  <a:t> for a search problem:</a:t>
                </a:r>
              </a:p>
              <a:p>
                <a:pPr marL="685800" lvl="1" indent="-342900">
                  <a:buFont typeface="+mj-lt"/>
                  <a:buAutoNum type="alphaLcPeriod"/>
                </a:pPr>
                <a:r>
                  <a:rPr lang="en-US" b="1" dirty="0">
                    <a:solidFill>
                      <a:srgbClr val="FF0000"/>
                    </a:solidFill>
                  </a:rPr>
                  <a:t>Estimate the reachable state space size.</a:t>
                </a:r>
                <a:endParaRPr lang="en-US" dirty="0"/>
              </a:p>
              <a:p>
                <a:pPr marL="685800" lvl="1" indent="-342900">
                  <a:buFont typeface="+mj-lt"/>
                  <a:buAutoNum type="alphaLcPeriod"/>
                </a:pPr>
                <a:r>
                  <a:rPr lang="en-US" b="1" dirty="0">
                    <a:solidFill>
                      <a:srgbClr val="FF0000"/>
                    </a:solidFill>
                  </a:rPr>
                  <a:t>Estimate the number of searched tree nodes.</a:t>
                </a:r>
                <a:endParaRPr lang="en-US" dirty="0"/>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dirty="0"/>
                  <a:t>Can we find the optimal solution, or do we need to use a heuristic?</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219200"/>
                <a:ext cx="7886700" cy="5105399"/>
              </a:xfrm>
              <a:blipFill>
                <a:blip r:embed="rId3"/>
                <a:stretch>
                  <a:fillRect l="-541" t="-203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57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7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 Size Estimation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pPr marL="0" indent="0">
                  <a:buNone/>
                </a:pPr>
                <a:r>
                  <a:rPr lang="en-US" sz="2400" b="1" dirty="0"/>
                  <a:t>State Space</a:t>
                </a:r>
                <a:endParaRPr lang="en-US" dirty="0"/>
              </a:p>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r>
                  <a:rPr lang="en-US" sz="2600" b="1" dirty="0"/>
                  <a:t>Estimation</a:t>
                </a:r>
                <a:endParaRPr lang="en-US" dirty="0"/>
              </a:p>
              <a:p>
                <a:r>
                  <a:rPr lang="en-US" dirty="0"/>
                  <a:t>Even if the used algorithm represents the state space using atomic states, we may know the internal (factored) representation. It can be used to estimate the problem size. </a:t>
                </a:r>
              </a:p>
              <a:p>
                <a:r>
                  <a:rPr lang="en-US" dirty="0"/>
                  <a:t>The basic rule is to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as: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308" r="-1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BD2101-39D6-D1FD-64B8-57DED739FD71}"/>
              </a:ext>
            </a:extLst>
          </p:cNvPr>
          <p:cNvGrpSpPr/>
          <p:nvPr/>
        </p:nvGrpSpPr>
        <p:grpSpPr>
          <a:xfrm>
            <a:off x="152400" y="1074234"/>
            <a:ext cx="8436827" cy="5589664"/>
            <a:chOff x="152400" y="1074234"/>
            <a:chExt cx="8436827" cy="5589664"/>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1074234"/>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2010973"/>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6400800" y="5417403"/>
              <a:ext cx="2188427" cy="830997"/>
            </a:xfrm>
            <a:prstGeom prst="rect">
              <a:avLst/>
            </a:prstGeom>
          </p:spPr>
          <p:txBody>
            <a:bodyPr wrap="square">
              <a:spAutoFit/>
            </a:bodyPr>
            <a:lstStyle/>
            <a:p>
              <a:r>
                <a:rPr lang="en-US" sz="1200" b="1" dirty="0"/>
                <a:t># Python</a:t>
              </a:r>
            </a:p>
            <a:p>
              <a:r>
                <a:rPr lang="en-US" sz="1200" b="1" dirty="0"/>
                <a:t>import math </a:t>
              </a:r>
            </a:p>
            <a:p>
              <a:r>
                <a:rPr lang="en-US" sz="1200" b="1" dirty="0"/>
                <a:t>  </a:t>
              </a:r>
            </a:p>
            <a:p>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363122" y="49326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363122" y="49326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248400"/>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13" name="Group 12">
              <a:extLst>
                <a:ext uri="{FF2B5EF4-FFF2-40B4-BE49-F238E27FC236}">
                  <a16:creationId xmlns:a16="http://schemas.microsoft.com/office/drawing/2014/main" id="{0AC5C3B3-4E97-E771-36C4-2FEF76C02E0F}"/>
                </a:ext>
              </a:extLst>
            </p:cNvPr>
            <p:cNvGrpSpPr/>
            <p:nvPr/>
          </p:nvGrpSpPr>
          <p:grpSpPr>
            <a:xfrm>
              <a:off x="4822049" y="3775617"/>
              <a:ext cx="1306437" cy="1195968"/>
              <a:chOff x="4822049" y="3310983"/>
              <a:chExt cx="1306437" cy="119596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5"/>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24424A86-80A3-9E6A-800D-213BF8391D9A}"/>
                </a:ext>
              </a:extLst>
            </p:cNvPr>
            <p:cNvGrpSpPr/>
            <p:nvPr/>
          </p:nvGrpSpPr>
          <p:grpSpPr>
            <a:xfrm>
              <a:off x="152400" y="3886200"/>
              <a:ext cx="1371600" cy="838200"/>
              <a:chOff x="166270" y="3917797"/>
              <a:chExt cx="1340201" cy="6857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4138759"/>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4138759"/>
                    <a:ext cx="1156535" cy="207749"/>
                  </a:xfrm>
                  <a:prstGeom prst="rect">
                    <a:avLst/>
                  </a:prstGeom>
                  <a:blipFill>
                    <a:blip r:embed="rId6"/>
                    <a:stretch>
                      <a:fillRect l="-2062" r="-2062"/>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9D39EEC9-6ABD-4FCF-9821-4B0E78B5BC22}"/>
                  </a:ext>
                </a:extLst>
              </p:cNvPr>
              <p:cNvSpPr/>
              <p:nvPr/>
            </p:nvSpPr>
            <p:spPr>
              <a:xfrm>
                <a:off x="1346512" y="3917797"/>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
        <p:nvSpPr>
          <p:cNvPr id="11" name="Title 10">
            <a:extLst>
              <a:ext uri="{FF2B5EF4-FFF2-40B4-BE49-F238E27FC236}">
                <a16:creationId xmlns:a16="http://schemas.microsoft.com/office/drawing/2014/main" id="{15FC7854-686E-E321-C83E-5FE194A7652C}"/>
              </a:ext>
            </a:extLst>
          </p:cNvPr>
          <p:cNvSpPr>
            <a:spLocks noGrp="1"/>
          </p:cNvSpPr>
          <p:nvPr>
            <p:ph type="title"/>
          </p:nvPr>
        </p:nvSpPr>
        <p:spPr>
          <a:xfrm>
            <a:off x="609600" y="239980"/>
            <a:ext cx="7886700" cy="396874"/>
          </a:xfrm>
        </p:spPr>
        <p:txBody>
          <a:bodyPr vert="horz" lIns="91440" tIns="45720" rIns="91440" bIns="45720" rtlCol="0" anchor="ctr">
            <a:normAutofit fontScale="90000"/>
          </a:bodyPr>
          <a:lstStyle/>
          <a:p>
            <a:r>
              <a:rPr lang="en-US" dirty="0"/>
              <a:t>Reminder: Combinatorics - 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89F6DE-CA6F-448C-B2EB-44D2B8B57B32}"/>
              </a:ext>
            </a:extLst>
          </p:cNvPr>
          <p:cNvGrpSpPr/>
          <p:nvPr/>
        </p:nvGrpSpPr>
        <p:grpSpPr>
          <a:xfrm>
            <a:off x="135286" y="903174"/>
            <a:ext cx="8597800" cy="5731286"/>
            <a:chOff x="135286" y="903174"/>
            <a:chExt cx="8597800" cy="5731286"/>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903174"/>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6248400" y="4854635"/>
              <a:ext cx="1917865" cy="1384995"/>
            </a:xfrm>
            <a:prstGeom prst="rect">
              <a:avLst/>
            </a:prstGeom>
          </p:spPr>
          <p:txBody>
            <a:bodyPr wrap="square">
              <a:spAutoFit/>
            </a:bodyPr>
            <a:lstStyle/>
            <a:p>
              <a:r>
                <a:rPr lang="en-US" sz="1200" b="1" dirty="0"/>
                <a:t># 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292935" y="324089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292935" y="3240895"/>
                  <a:ext cx="3440151" cy="1384995"/>
                </a:xfrm>
                <a:prstGeom prst="wedgeRectCallout">
                  <a:avLst>
                    <a:gd name="adj1" fmla="val -88660"/>
                    <a:gd name="adj2" fmla="val 95946"/>
                  </a:avLst>
                </a:prstGeom>
                <a:blipFill>
                  <a:blip r:embed="rId3"/>
                  <a:stretch>
                    <a:fillRect r="-50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533865" y="621896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9" name="Group 8">
              <a:extLst>
                <a:ext uri="{FF2B5EF4-FFF2-40B4-BE49-F238E27FC236}">
                  <a16:creationId xmlns:a16="http://schemas.microsoft.com/office/drawing/2014/main" id="{0AFE552A-A9D9-7D22-D0CA-9A9167734DE2}"/>
                </a:ext>
              </a:extLst>
            </p:cNvPr>
            <p:cNvGrpSpPr/>
            <p:nvPr/>
          </p:nvGrpSpPr>
          <p:grpSpPr>
            <a:xfrm>
              <a:off x="4343400" y="3661734"/>
              <a:ext cx="925151" cy="602166"/>
              <a:chOff x="4323885" y="3116433"/>
              <a:chExt cx="925151" cy="602166"/>
            </a:xfrm>
          </p:grpSpPr>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1389"/>
                    </a:stretch>
                  </a:blipFill>
                </p:spPr>
                <p:txBody>
                  <a:bodyPr/>
                  <a:lstStyle/>
                  <a:p>
                    <a:r>
                      <a:rPr lang="en-US">
                        <a:noFill/>
                      </a:rPr>
                      <a:t> </a:t>
                    </a:r>
                  </a:p>
                </p:txBody>
              </p:sp>
            </mc:Fallback>
          </mc:AlternateContent>
        </p:grpSp>
      </p:grpSp>
      <p:sp>
        <p:nvSpPr>
          <p:cNvPr id="8" name="Title 7">
            <a:extLst>
              <a:ext uri="{FF2B5EF4-FFF2-40B4-BE49-F238E27FC236}">
                <a16:creationId xmlns:a16="http://schemas.microsoft.com/office/drawing/2014/main" id="{8F578A23-5E6F-460D-25E4-1BFFD63A61C1}"/>
              </a:ext>
            </a:extLst>
          </p:cNvPr>
          <p:cNvSpPr>
            <a:spLocks noGrp="1"/>
          </p:cNvSpPr>
          <p:nvPr>
            <p:ph type="title"/>
          </p:nvPr>
        </p:nvSpPr>
        <p:spPr>
          <a:xfrm>
            <a:off x="533865" y="431289"/>
            <a:ext cx="7886700" cy="481989"/>
          </a:xfrm>
        </p:spPr>
        <p:txBody>
          <a:bodyPr vert="horz" lIns="91440" tIns="45720" rIns="91440" bIns="45720" rtlCol="0" anchor="ctr">
            <a:normAutofit fontScale="90000"/>
          </a:bodyPr>
          <a:lstStyle/>
          <a:p>
            <a:r>
              <a:rPr lang="en-US" dirty="0"/>
              <a:t>Reminder: Combinatorics - 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Magnifying glass and question mark">
            <a:extLst>
              <a:ext uri="{FF2B5EF4-FFF2-40B4-BE49-F238E27FC236}">
                <a16:creationId xmlns:a16="http://schemas.microsoft.com/office/drawing/2014/main" id="{F4B626A0-D320-B619-37C0-109A5EE1FD71}"/>
              </a:ext>
            </a:extLst>
          </p:cNvPr>
          <p:cNvPicPr>
            <a:picLocks noChangeAspect="1"/>
          </p:cNvPicPr>
          <p:nvPr/>
        </p:nvPicPr>
        <p:blipFill>
          <a:blip r:embed="rId2">
            <a:alphaModFix amt="50000"/>
          </a:blip>
          <a:srcRect l="14324" r="10676"/>
          <a:stretch>
            <a:fillRect/>
          </a:stretch>
        </p:blipFill>
        <p:spPr>
          <a:xfrm>
            <a:off x="20" y="1"/>
            <a:ext cx="9143980" cy="6857999"/>
          </a:xfrm>
          <a:prstGeom prst="rect">
            <a:avLst/>
          </a:prstGeom>
        </p:spPr>
      </p:pic>
      <p:sp>
        <p:nvSpPr>
          <p:cNvPr id="4" name="Title 3">
            <a:extLst>
              <a:ext uri="{FF2B5EF4-FFF2-40B4-BE49-F238E27FC236}">
                <a16:creationId xmlns:a16="http://schemas.microsoft.com/office/drawing/2014/main" id="{1E0268C3-199B-065D-4CE7-B5397C820E2F}"/>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defTabSz="914400"/>
            <a:r>
              <a:rPr lang="en-US" sz="6000">
                <a:solidFill>
                  <a:srgbClr val="FFFFFF"/>
                </a:solidFill>
              </a:rPr>
              <a:t>Search Problems</a:t>
            </a:r>
          </a:p>
        </p:txBody>
      </p:sp>
      <p:sp>
        <p:nvSpPr>
          <p:cNvPr id="5" name="Text Placeholder 4">
            <a:extLst>
              <a:ext uri="{FF2B5EF4-FFF2-40B4-BE49-F238E27FC236}">
                <a16:creationId xmlns:a16="http://schemas.microsoft.com/office/drawing/2014/main" id="{07101D65-4A0E-A413-1326-3F4593764658}"/>
              </a:ext>
            </a:extLst>
          </p:cNvPr>
          <p:cNvSpPr>
            <a:spLocks noGrp="1"/>
          </p:cNvSpPr>
          <p:nvPr>
            <p:ph type="body" idx="1"/>
          </p:nvPr>
        </p:nvSpPr>
        <p:spPr>
          <a:xfrm>
            <a:off x="1143000" y="4159404"/>
            <a:ext cx="6858000" cy="1098395"/>
          </a:xfrm>
        </p:spPr>
        <p:txBody>
          <a:bodyPr vert="horz" lIns="91440" tIns="45720" rIns="91440" bIns="45720" rtlCol="0">
            <a:normAutofit/>
          </a:bodyPr>
          <a:lstStyle/>
          <a:p>
            <a:pPr algn="ctr" defTabSz="914400">
              <a:spcBef>
                <a:spcPts val="1000"/>
              </a:spcBef>
            </a:pPr>
            <a:r>
              <a:rPr lang="en-US" sz="2400" dirty="0">
                <a:solidFill>
                  <a:srgbClr val="FFFFFF"/>
                </a:solidFill>
              </a:rPr>
              <a:t>How do we define a search problem?</a:t>
            </a:r>
          </a:p>
        </p:txBody>
      </p:sp>
    </p:spTree>
    <p:extLst>
      <p:ext uri="{BB962C8B-B14F-4D97-AF65-F5344CB8AC3E}">
        <p14:creationId xmlns:p14="http://schemas.microsoft.com/office/powerpoint/2010/main" val="25595731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1977721"/>
              </a:xfrm>
              <a:prstGeom prst="rect">
                <a:avLst/>
              </a:prstGeom>
              <a:noFill/>
            </p:spPr>
            <p:txBody>
              <a:bodyPr wrap="square" rtlCol="0">
                <a:spAutoFit/>
              </a:bodyPr>
              <a:lstStyle/>
              <a:p>
                <a:r>
                  <a:rPr lang="en-US" sz="1200" dirty="0"/>
                  <a:t>Action: Move one queen at a time</a:t>
                </a:r>
              </a:p>
              <a:p>
                <a:endParaRPr lang="en-US" sz="1200" dirty="0"/>
              </a:p>
              <a:p>
                <a:r>
                  <a:rPr lang="en-US" sz="1200" dirty="0"/>
                  <a:t>All arrangements with 8 queens on the board.</a:t>
                </a:r>
              </a:p>
              <a:p>
                <a:endParaRPr lang="en-US" sz="1200" dirty="0"/>
              </a:p>
              <a:p>
                <a14:m>
                  <m:oMath xmlns:m="http://schemas.openxmlformats.org/officeDocument/2006/math">
                    <m:r>
                      <a:rPr lang="en-US" sz="1200" i="1" dirty="0" smtClean="0">
                        <a:latin typeface="Cambria Math" panose="02040503050406030204" pitchFamily="18" charset="0"/>
                      </a:rPr>
                      <m:t>𝑛</m:t>
                    </m:r>
                    <m:r>
                      <a:rPr lang="en-US" sz="1200" i="1" dirty="0" smtClean="0">
                        <a:latin typeface="Cambria Math" panose="02040503050406030204" pitchFamily="18" charset="0"/>
                      </a:rPr>
                      <m:t> &lt;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2</m:t>
                        </m:r>
                      </m:e>
                      <m:sup>
                        <m:r>
                          <a:rPr lang="en-US" sz="1200" b="0" i="1" dirty="0" smtClean="0">
                            <a:latin typeface="Cambria Math" panose="02040503050406030204" pitchFamily="18" charset="0"/>
                          </a:rPr>
                          <m:t>64</m:t>
                        </m:r>
                      </m:sup>
                    </m:sSup>
                    <m:r>
                      <a:rPr lang="en-US" sz="1200" b="0" i="1" dirty="0" smtClean="0">
                        <a:latin typeface="Cambria Math" panose="02040503050406030204" pitchFamily="18" charset="0"/>
                      </a:rPr>
                      <m:t>≈1.8×</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10</m:t>
                        </m:r>
                      </m:e>
                      <m:sup>
                        <m:r>
                          <a:rPr lang="en-US" sz="1200" b="0" i="1" dirty="0" smtClean="0">
                            <a:latin typeface="Cambria Math" panose="02040503050406030204" pitchFamily="18" charset="0"/>
                          </a:rPr>
                          <m:t>19</m:t>
                        </m:r>
                      </m:sup>
                    </m:sSup>
                  </m:oMath>
                </a14:m>
                <a:r>
                  <a:rPr lang="en-US" sz="1200" b="0" dirty="0"/>
                  <a:t>  </a:t>
                </a:r>
              </a:p>
              <a:p>
                <a:endParaRPr lang="en-US" sz="1200" b="0" dirty="0"/>
              </a:p>
              <a:p>
                <a:r>
                  <a:rPr lang="en-US" sz="1200" dirty="0"/>
                  <a:t>We only have 8 queens</a:t>
                </a:r>
                <a:r>
                  <a:rPr lang="en-US" sz="1200" b="0" dirty="0"/>
                  <a:t>:</a:t>
                </a:r>
                <a:br>
                  <a:rPr lang="en-US" sz="1200" b="0" dirty="0"/>
                </a:b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f>
                          <m:fPr>
                            <m:type m:val="noBar"/>
                            <m:ctrlPr>
                              <a:rPr lang="en-US" sz="1200" b="0" i="1" smtClean="0">
                                <a:latin typeface="Cambria Math" panose="02040503050406030204" pitchFamily="18" charset="0"/>
                              </a:rPr>
                            </m:ctrlPr>
                          </m:fPr>
                          <m:num>
                            <m:r>
                              <a:rPr lang="en-US" sz="1200" b="0" i="1" smtClean="0">
                                <a:latin typeface="Cambria Math" panose="02040503050406030204" pitchFamily="18" charset="0"/>
                              </a:rPr>
                              <m:t>64</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≈4.4×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9</m:t>
                        </m:r>
                      </m:sup>
                    </m:sSup>
                  </m:oMath>
                </a14:m>
                <a:r>
                  <a:rPr lang="en-US" sz="12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1977721"/>
              </a:xfrm>
              <a:prstGeom prst="rect">
                <a:avLst/>
              </a:prstGeom>
              <a:blipFill>
                <a:blip r:embed="rId7"/>
                <a:stretch>
                  <a:fillRect l="-328" t="-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4041775"/>
              </a:xfrm>
            </p:spPr>
            <p:txBody>
              <a:bodyPr>
                <a:normAutofit fontScale="625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when </a:t>
                </a:r>
                <a:r>
                  <a:rPr lang="en-US" sz="2400" b="1" dirty="0"/>
                  <a:t>redundant paths are not eliminated, </a:t>
                </a:r>
                <a:r>
                  <a:rPr lang="en-US" sz="2400" dirty="0"/>
                  <a:t>where one state can be represented by multiple nodes.</a:t>
                </a:r>
              </a:p>
              <a:p>
                <a:pPr>
                  <a:lnSpc>
                    <a:spcPct val="90000"/>
                  </a:lnSpc>
                </a:pPr>
                <a:endParaRPr lang="en-US" sz="2400" dirty="0"/>
              </a:p>
              <a:p>
                <a:pPr>
                  <a:lnSpc>
                    <a:spcPct val="90000"/>
                  </a:lnSpc>
                </a:pPr>
                <a:r>
                  <a:rPr lang="en-US" sz="2400" dirty="0"/>
                  <a:t>We can base the estimation on the search problem description: </a:t>
                </a:r>
              </a:p>
              <a:p>
                <a:pPr lvl="1"/>
                <a:r>
                  <a:rPr lang="en-US" sz="2100" dirty="0"/>
                  <a:t>initial state</a:t>
                </a:r>
              </a:p>
              <a:p>
                <a:pPr lvl="1"/>
                <a:r>
                  <a:rPr lang="en-US" sz="2100" dirty="0"/>
                  <a:t>Actions</a:t>
                </a:r>
              </a:p>
              <a:p>
                <a:pPr lvl="1"/>
                <a:r>
                  <a:rPr lang="en-US" sz="2100" dirty="0"/>
                  <a:t>transition function.</a:t>
                </a:r>
              </a:p>
              <a:p>
                <a:pPr>
                  <a:lnSpc>
                    <a:spcPct val="90000"/>
                  </a:lnSpc>
                </a:pPr>
                <a:endParaRPr lang="en-US" sz="2400" dirty="0"/>
              </a:p>
              <a:p>
                <a:pPr>
                  <a:lnSpc>
                    <a:spcPct val="90000"/>
                  </a:lnSpc>
                </a:pPr>
                <a:r>
                  <a:rPr lang="en-US" sz="2400" dirty="0"/>
                  <a:t>Used metrics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a:t>
                </a:r>
                <a:br>
                  <a:rPr lang="en-US" sz="2000" dirty="0"/>
                </a:br>
                <a:r>
                  <a:rPr lang="en-US" sz="2000" dirty="0"/>
                  <a:t>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a:t>
                </a:r>
                <a:br>
                  <a:rPr lang="en-US" sz="2000" dirty="0"/>
                </a:br>
                <a:r>
                  <a:rPr lang="en-US" sz="2000" dirty="0"/>
                  <a:t>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a:t>
                </a:r>
                <a:br>
                  <a:rPr lang="en-US" sz="2000" dirty="0"/>
                </a:br>
                <a:r>
                  <a:rPr lang="en-US" sz="2000" dirty="0"/>
                  <a:t>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4041775"/>
              </a:xfrm>
              <a:blipFill>
                <a:blip r:embed="rId2"/>
                <a:stretch>
                  <a:fillRect l="-309"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703583" y="5968454"/>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703583" y="5968454"/>
                <a:ext cx="3962400" cy="400110"/>
              </a:xfrm>
              <a:prstGeom prst="rect">
                <a:avLst/>
              </a:prstGeom>
              <a:blipFill>
                <a:blip r:embed="rId3"/>
                <a:stretch>
                  <a:fillRect b="-1323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87AE4626-F3B0-A91C-E384-279032601261}"/>
              </a:ext>
            </a:extLst>
          </p:cNvPr>
          <p:cNvGrpSpPr/>
          <p:nvPr/>
        </p:nvGrpSpPr>
        <p:grpSpPr>
          <a:xfrm>
            <a:off x="5319826" y="3888731"/>
            <a:ext cx="3753766" cy="1521469"/>
            <a:chOff x="-325560" y="1682474"/>
            <a:chExt cx="8516025" cy="3651526"/>
          </a:xfrm>
        </p:grpSpPr>
        <p:sp>
          <p:nvSpPr>
            <p:cNvPr id="21" name="TextBox 20">
              <a:extLst>
                <a:ext uri="{FF2B5EF4-FFF2-40B4-BE49-F238E27FC236}">
                  <a16:creationId xmlns:a16="http://schemas.microsoft.com/office/drawing/2014/main" id="{A50B8E76-4650-690B-92F3-0C46FF012644}"/>
                </a:ext>
              </a:extLst>
            </p:cNvPr>
            <p:cNvSpPr txBox="1"/>
            <p:nvPr/>
          </p:nvSpPr>
          <p:spPr>
            <a:xfrm>
              <a:off x="5030541" y="2895494"/>
              <a:ext cx="1330885" cy="664798"/>
            </a:xfrm>
            <a:prstGeom prst="rect">
              <a:avLst/>
            </a:prstGeom>
            <a:noFill/>
          </p:spPr>
          <p:txBody>
            <a:bodyPr wrap="square" rtlCol="0">
              <a:spAutoFit/>
            </a:bodyPr>
            <a:lstStyle/>
            <a:p>
              <a:r>
                <a:rPr lang="en-US" sz="1200" dirty="0"/>
                <a:t>Goal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405240-8682-C405-08EE-7A66660440DB}"/>
                    </a:ext>
                  </a:extLst>
                </p:cNvPr>
                <p:cNvSpPr txBox="1"/>
                <p:nvPr/>
              </p:nvSpPr>
              <p:spPr>
                <a:xfrm>
                  <a:off x="-325560" y="3190152"/>
                  <a:ext cx="1597226"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𝑚</m:t>
                        </m:r>
                        <m:r>
                          <a:rPr lang="en-US" sz="1200" i="1" dirty="0" smtClean="0">
                            <a:latin typeface="Cambria Math" panose="02040503050406030204" pitchFamily="18" charset="0"/>
                          </a:rPr>
                          <m:t> = 3</m:t>
                        </m:r>
                      </m:oMath>
                    </m:oMathPara>
                  </a14:m>
                  <a:endParaRPr lang="en-US" sz="1200" dirty="0"/>
                </a:p>
              </p:txBody>
            </p:sp>
          </mc:Choice>
          <mc:Fallback xmlns="">
            <p:sp>
              <p:nvSpPr>
                <p:cNvPr id="22" name="TextBox 21">
                  <a:extLst>
                    <a:ext uri="{FF2B5EF4-FFF2-40B4-BE49-F238E27FC236}">
                      <a16:creationId xmlns:a16="http://schemas.microsoft.com/office/drawing/2014/main" id="{E9405240-8682-C405-08EE-7A66660440DB}"/>
                    </a:ext>
                  </a:extLst>
                </p:cNvPr>
                <p:cNvSpPr txBox="1">
                  <a:spLocks noRot="1" noChangeAspect="1" noMove="1" noResize="1" noEditPoints="1" noAdjustHandles="1" noChangeArrowheads="1" noChangeShapeType="1" noTextEdit="1"/>
                </p:cNvSpPr>
                <p:nvPr/>
              </p:nvSpPr>
              <p:spPr>
                <a:xfrm>
                  <a:off x="-325560" y="3190152"/>
                  <a:ext cx="1597226" cy="664798"/>
                </a:xfrm>
                <a:prstGeom prst="rect">
                  <a:avLst/>
                </a:prstGeom>
                <a:blipFill>
                  <a:blip r:embed="rId4"/>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778F4312-D897-0586-F8E2-989AFFC8C564}"/>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4" name="Right Brace 23">
              <a:extLst>
                <a:ext uri="{FF2B5EF4-FFF2-40B4-BE49-F238E27FC236}">
                  <a16:creationId xmlns:a16="http://schemas.microsoft.com/office/drawing/2014/main" id="{1C1C1A76-2587-CD44-781D-34A33A0271B9}"/>
                </a:ext>
              </a:extLst>
            </p:cNvPr>
            <p:cNvSpPr/>
            <p:nvPr/>
          </p:nvSpPr>
          <p:spPr>
            <a:xfrm>
              <a:off x="6515916" y="1682474"/>
              <a:ext cx="223003" cy="166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FC90AA-E65A-2753-5F9B-EBA812D3FD8C}"/>
                    </a:ext>
                  </a:extLst>
                </p:cNvPr>
                <p:cNvSpPr txBox="1"/>
                <p:nvPr/>
              </p:nvSpPr>
              <p:spPr>
                <a:xfrm>
                  <a:off x="6666312" y="2230696"/>
                  <a:ext cx="1524153" cy="66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𝑑</m:t>
                        </m:r>
                        <m:r>
                          <a:rPr lang="en-US" sz="1200" i="1" dirty="0" smtClean="0">
                            <a:latin typeface="Cambria Math" panose="02040503050406030204" pitchFamily="18" charset="0"/>
                          </a:rPr>
                          <m:t> = 1</m:t>
                        </m:r>
                      </m:oMath>
                    </m:oMathPara>
                  </a14:m>
                  <a:endParaRPr lang="en-US" sz="1200" dirty="0"/>
                </a:p>
              </p:txBody>
            </p:sp>
          </mc:Choice>
          <mc:Fallback xmlns="">
            <p:sp>
              <p:nvSpPr>
                <p:cNvPr id="25" name="TextBox 24">
                  <a:extLst>
                    <a:ext uri="{FF2B5EF4-FFF2-40B4-BE49-F238E27FC236}">
                      <a16:creationId xmlns:a16="http://schemas.microsoft.com/office/drawing/2014/main" id="{E3FC90AA-E65A-2753-5F9B-EBA812D3FD8C}"/>
                    </a:ext>
                  </a:extLst>
                </p:cNvPr>
                <p:cNvSpPr txBox="1">
                  <a:spLocks noRot="1" noChangeAspect="1" noMove="1" noResize="1" noEditPoints="1" noAdjustHandles="1" noChangeArrowheads="1" noChangeShapeType="1" noTextEdit="1"/>
                </p:cNvSpPr>
                <p:nvPr/>
              </p:nvSpPr>
              <p:spPr>
                <a:xfrm>
                  <a:off x="6666312" y="2230696"/>
                  <a:ext cx="1524153" cy="6647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BD79DD-63F1-7BC8-E25E-A661CF96560C}"/>
                    </a:ext>
                  </a:extLst>
                </p:cNvPr>
                <p:cNvSpPr txBox="1"/>
                <p:nvPr/>
              </p:nvSpPr>
              <p:spPr>
                <a:xfrm>
                  <a:off x="3674363" y="2401174"/>
                  <a:ext cx="1497144"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𝑏</m:t>
                        </m:r>
                        <m:r>
                          <a:rPr lang="en-US" sz="1200" i="1" dirty="0" smtClean="0">
                            <a:latin typeface="Cambria Math" panose="02040503050406030204" pitchFamily="18" charset="0"/>
                          </a:rPr>
                          <m:t> = 2</m:t>
                        </m:r>
                      </m:oMath>
                    </m:oMathPara>
                  </a14:m>
                  <a:endParaRPr lang="en-US" sz="1200" dirty="0"/>
                </a:p>
              </p:txBody>
            </p:sp>
          </mc:Choice>
          <mc:Fallback xmlns="">
            <p:sp>
              <p:nvSpPr>
                <p:cNvPr id="26" name="TextBox 25">
                  <a:extLst>
                    <a:ext uri="{FF2B5EF4-FFF2-40B4-BE49-F238E27FC236}">
                      <a16:creationId xmlns:a16="http://schemas.microsoft.com/office/drawing/2014/main" id="{A8BD79DD-63F1-7BC8-E25E-A661CF96560C}"/>
                    </a:ext>
                  </a:extLst>
                </p:cNvPr>
                <p:cNvSpPr txBox="1">
                  <a:spLocks noRot="1" noChangeAspect="1" noMove="1" noResize="1" noEditPoints="1" noAdjustHandles="1" noChangeArrowheads="1" noChangeShapeType="1" noTextEdit="1"/>
                </p:cNvSpPr>
                <p:nvPr/>
              </p:nvSpPr>
              <p:spPr>
                <a:xfrm>
                  <a:off x="3674363" y="2401174"/>
                  <a:ext cx="1497144" cy="664798"/>
                </a:xfrm>
                <a:prstGeom prst="rect">
                  <a:avLst/>
                </a:prstGeom>
                <a:blipFill>
                  <a:blip r:embed="rId6"/>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72D8C8F-577D-7540-DFB8-6B52EE369C8D}"/>
                </a:ext>
              </a:extLst>
            </p:cNvPr>
            <p:cNvGrpSpPr/>
            <p:nvPr/>
          </p:nvGrpSpPr>
          <p:grpSpPr>
            <a:xfrm>
              <a:off x="1411245" y="1828800"/>
              <a:ext cx="6132555" cy="2406837"/>
              <a:chOff x="2590800" y="3460563"/>
              <a:chExt cx="4191000" cy="1644837"/>
            </a:xfrm>
          </p:grpSpPr>
          <p:cxnSp>
            <p:nvCxnSpPr>
              <p:cNvPr id="28" name="Straight Arrow Connector 27">
                <a:extLst>
                  <a:ext uri="{FF2B5EF4-FFF2-40B4-BE49-F238E27FC236}">
                    <a16:creationId xmlns:a16="http://schemas.microsoft.com/office/drawing/2014/main" id="{8197542B-5712-176F-FE11-21711D3CAD3C}"/>
                  </a:ext>
                </a:extLst>
              </p:cNvPr>
              <p:cNvCxnSpPr>
                <a:cxnSpLocks/>
                <a:stCxn id="29" idx="3"/>
                <a:endCxn id="36" idx="7"/>
              </p:cNvCxnSpPr>
              <p:nvPr/>
            </p:nvCxnSpPr>
            <p:spPr>
              <a:xfrm flipH="1">
                <a:off x="3689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D0EDF84-7871-1FD5-6E15-094621033B29}"/>
                  </a:ext>
                </a:extLst>
              </p:cNvPr>
              <p:cNvSpPr/>
              <p:nvPr/>
            </p:nvSpPr>
            <p:spPr>
              <a:xfrm>
                <a:off x="4572000" y="3460563"/>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A</a:t>
                </a:r>
              </a:p>
            </p:txBody>
          </p:sp>
          <p:sp>
            <p:nvSpPr>
              <p:cNvPr id="30" name="Oval 29">
                <a:extLst>
                  <a:ext uri="{FF2B5EF4-FFF2-40B4-BE49-F238E27FC236}">
                    <a16:creationId xmlns:a16="http://schemas.microsoft.com/office/drawing/2014/main" id="{35DFE4C7-A16F-D229-38FA-CA3E6E22397F}"/>
                  </a:ext>
                </a:extLst>
              </p:cNvPr>
              <p:cNvSpPr/>
              <p:nvPr/>
            </p:nvSpPr>
            <p:spPr>
              <a:xfrm>
                <a:off x="25908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D</a:t>
                </a:r>
              </a:p>
            </p:txBody>
          </p:sp>
          <p:cxnSp>
            <p:nvCxnSpPr>
              <p:cNvPr id="31" name="Straight Arrow Connector 30">
                <a:extLst>
                  <a:ext uri="{FF2B5EF4-FFF2-40B4-BE49-F238E27FC236}">
                    <a16:creationId xmlns:a16="http://schemas.microsoft.com/office/drawing/2014/main" id="{D6A7A245-9E24-6F6E-E2F0-DFD4A2EE7EA9}"/>
                  </a:ext>
                </a:extLst>
              </p:cNvPr>
              <p:cNvCxnSpPr>
                <a:cxnSpLocks/>
                <a:stCxn id="29" idx="5"/>
                <a:endCxn id="38" idx="1"/>
              </p:cNvCxnSpPr>
              <p:nvPr/>
            </p:nvCxnSpPr>
            <p:spPr>
              <a:xfrm>
                <a:off x="4832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EAFFBFE-6BB4-305D-0F72-04F0CF5C1C4A}"/>
                  </a:ext>
                </a:extLst>
              </p:cNvPr>
              <p:cNvCxnSpPr>
                <a:cxnSpLocks/>
                <a:stCxn id="36" idx="3"/>
                <a:endCxn id="30" idx="7"/>
              </p:cNvCxnSpPr>
              <p:nvPr/>
            </p:nvCxnSpPr>
            <p:spPr>
              <a:xfrm flipH="1">
                <a:off x="28509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1CABA515-B460-D8B3-6F32-E6C01E1E5ADF}"/>
                  </a:ext>
                </a:extLst>
              </p:cNvPr>
              <p:cNvSpPr/>
              <p:nvPr/>
            </p:nvSpPr>
            <p:spPr>
              <a:xfrm>
                <a:off x="4953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F</a:t>
                </a:r>
              </a:p>
            </p:txBody>
          </p:sp>
          <p:cxnSp>
            <p:nvCxnSpPr>
              <p:cNvPr id="34" name="Straight Arrow Connector 33">
                <a:extLst>
                  <a:ext uri="{FF2B5EF4-FFF2-40B4-BE49-F238E27FC236}">
                    <a16:creationId xmlns:a16="http://schemas.microsoft.com/office/drawing/2014/main" id="{97A2EFC1-752F-9126-6A70-77B9AB2431DE}"/>
                  </a:ext>
                </a:extLst>
              </p:cNvPr>
              <p:cNvCxnSpPr>
                <a:cxnSpLocks/>
                <a:stCxn id="38" idx="3"/>
                <a:endCxn id="33" idx="7"/>
              </p:cNvCxnSpPr>
              <p:nvPr/>
            </p:nvCxnSpPr>
            <p:spPr>
              <a:xfrm flipH="1">
                <a:off x="5213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F2A50567-97A1-638A-9D9C-709FC0D1EDE6}"/>
                  </a:ext>
                </a:extLst>
              </p:cNvPr>
              <p:cNvCxnSpPr>
                <a:cxnSpLocks/>
                <a:stCxn id="36" idx="5"/>
                <a:endCxn id="39" idx="1"/>
              </p:cNvCxnSpPr>
              <p:nvPr/>
            </p:nvCxnSpPr>
            <p:spPr>
              <a:xfrm>
                <a:off x="36891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7B962F7C-81C9-BF16-5890-C7EE18C8E0F0}"/>
                  </a:ext>
                </a:extLst>
              </p:cNvPr>
              <p:cNvSpPr/>
              <p:nvPr/>
            </p:nvSpPr>
            <p:spPr>
              <a:xfrm>
                <a:off x="3429000" y="42672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B</a:t>
                </a:r>
                <a:endParaRPr lang="en-US" sz="1600" dirty="0"/>
              </a:p>
            </p:txBody>
          </p:sp>
          <p:cxnSp>
            <p:nvCxnSpPr>
              <p:cNvPr id="37" name="Straight Arrow Connector 36">
                <a:extLst>
                  <a:ext uri="{FF2B5EF4-FFF2-40B4-BE49-F238E27FC236}">
                    <a16:creationId xmlns:a16="http://schemas.microsoft.com/office/drawing/2014/main" id="{E193BB9B-045D-4407-7278-6EBEF9303A9B}"/>
                  </a:ext>
                </a:extLst>
              </p:cNvPr>
              <p:cNvCxnSpPr>
                <a:cxnSpLocks/>
                <a:stCxn id="38" idx="5"/>
                <a:endCxn id="40" idx="1"/>
              </p:cNvCxnSpPr>
              <p:nvPr/>
            </p:nvCxnSpPr>
            <p:spPr>
              <a:xfrm>
                <a:off x="5975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D1BE6527-3BFE-F514-1619-3A8ED1FCBE2E}"/>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sp>
            <p:nvSpPr>
              <p:cNvPr id="39" name="Oval 38">
                <a:extLst>
                  <a:ext uri="{FF2B5EF4-FFF2-40B4-BE49-F238E27FC236}">
                    <a16:creationId xmlns:a16="http://schemas.microsoft.com/office/drawing/2014/main" id="{B59B5171-2ADE-B052-2A98-1E0184B52FC5}"/>
                  </a:ext>
                </a:extLst>
              </p:cNvPr>
              <p:cNvSpPr/>
              <p:nvPr/>
            </p:nvSpPr>
            <p:spPr>
              <a:xfrm>
                <a:off x="42672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sp>
            <p:nvSpPr>
              <p:cNvPr id="40" name="Oval 39">
                <a:extLst>
                  <a:ext uri="{FF2B5EF4-FFF2-40B4-BE49-F238E27FC236}">
                    <a16:creationId xmlns:a16="http://schemas.microsoft.com/office/drawing/2014/main" id="{FCE01900-C8AD-0A1A-1BD7-D1698F7857CF}"/>
                  </a:ext>
                </a:extLst>
              </p:cNvPr>
              <p:cNvSpPr/>
              <p:nvPr/>
            </p:nvSpPr>
            <p:spPr>
              <a:xfrm>
                <a:off x="6477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G</a:t>
                </a:r>
              </a:p>
            </p:txBody>
          </p:sp>
        </p:grpSp>
        <p:sp>
          <p:nvSpPr>
            <p:cNvPr id="41" name="Oval 40">
              <a:extLst>
                <a:ext uri="{FF2B5EF4-FFF2-40B4-BE49-F238E27FC236}">
                  <a16:creationId xmlns:a16="http://schemas.microsoft.com/office/drawing/2014/main" id="{63E0BC72-8B42-0E71-CC3B-235BE30137ED}"/>
                </a:ext>
              </a:extLst>
            </p:cNvPr>
            <p:cNvSpPr/>
            <p:nvPr/>
          </p:nvSpPr>
          <p:spPr>
            <a:xfrm>
              <a:off x="3028009" y="4645863"/>
              <a:ext cx="446004" cy="446004"/>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cxnSp>
          <p:nvCxnSpPr>
            <p:cNvPr id="42" name="Straight Arrow Connector 41">
              <a:extLst>
                <a:ext uri="{FF2B5EF4-FFF2-40B4-BE49-F238E27FC236}">
                  <a16:creationId xmlns:a16="http://schemas.microsoft.com/office/drawing/2014/main" id="{87ED25B0-20DC-F6C7-93CA-17C1C8924106}"/>
                </a:ext>
              </a:extLst>
            </p:cNvPr>
            <p:cNvCxnSpPr>
              <a:cxnSpLocks/>
              <a:stCxn id="39" idx="3"/>
              <a:endCxn id="41" idx="7"/>
            </p:cNvCxnSpPr>
            <p:nvPr/>
          </p:nvCxnSpPr>
          <p:spPr>
            <a:xfrm flipH="1">
              <a:off x="3408697" y="4170321"/>
              <a:ext cx="520886" cy="54085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240D4BC9-2661-FF41-3F35-C122BECB01AA}"/>
                </a:ext>
              </a:extLst>
            </p:cNvPr>
            <p:cNvSpPr txBox="1"/>
            <p:nvPr/>
          </p:nvSpPr>
          <p:spPr>
            <a:xfrm>
              <a:off x="3467878" y="4607808"/>
              <a:ext cx="1524979" cy="664798"/>
            </a:xfrm>
            <a:prstGeom prst="rect">
              <a:avLst/>
            </a:prstGeom>
            <a:noFill/>
          </p:spPr>
          <p:txBody>
            <a:bodyPr wrap="square" rtlCol="0">
              <a:spAutoFit/>
            </a:bodyPr>
            <a:lstStyle/>
            <a:p>
              <a:r>
                <a:rPr lang="en-US" sz="1200" dirty="0"/>
                <a:t>Goal</a:t>
              </a:r>
            </a:p>
          </p:txBody>
        </p:sp>
        <p:sp>
          <p:nvSpPr>
            <p:cNvPr id="46" name="Oval 45">
              <a:extLst>
                <a:ext uri="{FF2B5EF4-FFF2-40B4-BE49-F238E27FC236}">
                  <a16:creationId xmlns:a16="http://schemas.microsoft.com/office/drawing/2014/main" id="{BBBC7E5D-3244-07E1-9C97-0D4174EC1ECB}"/>
                </a:ext>
              </a:extLst>
            </p:cNvPr>
            <p:cNvSpPr/>
            <p:nvPr/>
          </p:nvSpPr>
          <p:spPr>
            <a:xfrm>
              <a:off x="2117475" y="4608923"/>
              <a:ext cx="446004" cy="44600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cxnSp>
          <p:nvCxnSpPr>
            <p:cNvPr id="47" name="Straight Arrow Connector 46">
              <a:extLst>
                <a:ext uri="{FF2B5EF4-FFF2-40B4-BE49-F238E27FC236}">
                  <a16:creationId xmlns:a16="http://schemas.microsoft.com/office/drawing/2014/main" id="{EDC01ED3-9D3F-7AAC-196F-DCC209260523}"/>
                </a:ext>
              </a:extLst>
            </p:cNvPr>
            <p:cNvCxnSpPr>
              <a:cxnSpLocks/>
              <a:stCxn id="30" idx="5"/>
              <a:endCxn id="46" idx="1"/>
            </p:cNvCxnSpPr>
            <p:nvPr/>
          </p:nvCxnSpPr>
          <p:spPr>
            <a:xfrm>
              <a:off x="1791933" y="4170321"/>
              <a:ext cx="390858" cy="50391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717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916166"/>
              </a:xfrm>
              <a:prstGeom prst="rect">
                <a:avLst/>
              </a:prstGeom>
              <a:noFill/>
            </p:spPr>
            <p:txBody>
              <a:bodyPr wrap="square" rtlCol="0">
                <a:spAutoFit/>
              </a:bodyPr>
              <a:lstStyle/>
              <a:p>
                <a:pPr indent="-457200">
                  <a:spcBef>
                    <a:spcPts val="600"/>
                  </a:spcBef>
                </a:pPr>
                <a:r>
                  <a:rPr lang="en-US" sz="1200" dirty="0"/>
                  <a:t>Action: Move one queen at a time</a:t>
                </a:r>
              </a:p>
              <a:p>
                <a:pPr indent="-457200">
                  <a:spcBef>
                    <a:spcPts val="600"/>
                  </a:spcBef>
                </a:pP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dirty="0"/>
                  <a:t> </a:t>
                </a:r>
                <a14:m>
                  <m:oMath xmlns:m="http://schemas.openxmlformats.org/officeDocument/2006/math">
                    <m:r>
                      <a:rPr lang="en-US" sz="1100" b="0" i="0" dirty="0" smtClean="0">
                        <a:latin typeface="Cambria Math" panose="02040503050406030204" pitchFamily="18" charset="0"/>
                      </a:rPr>
                      <m:t>8</m:t>
                    </m:r>
                    <m:r>
                      <a:rPr lang="en-US" sz="1100" b="0" i="1" dirty="0" smtClean="0">
                        <a:latin typeface="Cambria Math" panose="02040503050406030204" pitchFamily="18" charset="0"/>
                      </a:rPr>
                      <m:t>×(</m:t>
                    </m:r>
                    <m:r>
                      <a:rPr lang="en-US" sz="1100" i="1" dirty="0" smtClean="0">
                        <a:latin typeface="Cambria Math" panose="02040503050406030204" pitchFamily="18" charset="0"/>
                      </a:rPr>
                      <m:t>64−</m:t>
                    </m:r>
                    <m:r>
                      <a:rPr lang="en-US" sz="1100" b="0" i="1" dirty="0" smtClean="0">
                        <a:latin typeface="Cambria Math" panose="02040503050406030204" pitchFamily="18" charset="0"/>
                      </a:rPr>
                      <m:t>8)</m:t>
                    </m:r>
                    <m:r>
                      <a:rPr lang="en-US" sz="1100" i="1" dirty="0" smtClean="0">
                        <a:latin typeface="Cambria Math" panose="02040503050406030204" pitchFamily="18" charset="0"/>
                      </a:rPr>
                      <m:t>=</m:t>
                    </m:r>
                    <m:r>
                      <a:rPr lang="en-US" sz="1100" b="0" i="1" dirty="0" smtClean="0">
                        <a:latin typeface="Cambria Math" panose="02040503050406030204" pitchFamily="18" charset="0"/>
                      </a:rPr>
                      <m:t>448</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916166"/>
              </a:xfrm>
              <a:prstGeom prst="rect">
                <a:avLst/>
              </a:prstGeom>
              <a:blipFill>
                <a:blip r:embed="rId9"/>
                <a:stretch>
                  <a:fillRect l="-358"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135421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 We need to solve the problem to know.</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1354217"/>
              </a:xfrm>
              <a:prstGeom prst="rect">
                <a:avLst/>
              </a:prstGeom>
              <a:blipFill>
                <a:blip r:embed="rId10"/>
                <a:stretch>
                  <a:fillRect l="-358"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559E92F-00CE-3555-1E51-55F9E7C1A63B}"/>
              </a:ext>
            </a:extLst>
          </p:cNvPr>
          <p:cNvSpPr>
            <a:spLocks noGrp="1"/>
          </p:cNvSpPr>
          <p:nvPr>
            <p:ph type="title"/>
          </p:nvPr>
        </p:nvSpPr>
        <p:spPr>
          <a:xfrm>
            <a:off x="4885341" y="365125"/>
            <a:ext cx="3630007" cy="1807305"/>
          </a:xfrm>
        </p:spPr>
        <p:txBody>
          <a:bodyPr>
            <a:normAutofit/>
          </a:bodyPr>
          <a:lstStyle/>
          <a:p>
            <a:r>
              <a:rPr lang="en-US" dirty="0"/>
              <a:t>Things to Remember</a:t>
            </a:r>
          </a:p>
        </p:txBody>
      </p:sp>
      <p:pic>
        <p:nvPicPr>
          <p:cNvPr id="8" name="Picture 2" descr="space galaxy NASA star">
            <a:extLst>
              <a:ext uri="{FF2B5EF4-FFF2-40B4-BE49-F238E27FC236}">
                <a16:creationId xmlns:a16="http://schemas.microsoft.com/office/drawing/2014/main" id="{5400AA81-A07B-0642-79FB-C31FC8FA12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87" r="43687"/>
          <a:stretch>
            <a:fillRect/>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1A380DF-4C30-6D47-3375-49F023A278C4}"/>
              </a:ext>
            </a:extLst>
          </p:cNvPr>
          <p:cNvSpPr>
            <a:spLocks noGrp="1"/>
          </p:cNvSpPr>
          <p:nvPr>
            <p:ph idx="1"/>
          </p:nvPr>
        </p:nvSpPr>
        <p:spPr>
          <a:xfrm>
            <a:off x="4885341" y="1828800"/>
            <a:ext cx="3630007" cy="4348163"/>
          </a:xfrm>
        </p:spPr>
        <p:txBody>
          <a:bodyPr>
            <a:normAutofit/>
          </a:bodyPr>
          <a:lstStyle/>
          <a:p>
            <a:r>
              <a:rPr lang="en-US" sz="1300" dirty="0"/>
              <a:t>Time and space complexity of search algorithms determine if we can implement a tree search solution!</a:t>
            </a:r>
          </a:p>
          <a:p>
            <a:endParaRPr lang="en-US" sz="1300" dirty="0"/>
          </a:p>
          <a:p>
            <a:r>
              <a:rPr lang="en-US" sz="1300" dirty="0"/>
              <a:t>We can estimate the complexity by the following methods:</a:t>
            </a:r>
          </a:p>
          <a:p>
            <a:pPr marL="800100" lvl="1" indent="-457200">
              <a:buFont typeface="+mj-lt"/>
              <a:buAutoNum type="arabicPeriod"/>
            </a:pPr>
            <a:r>
              <a:rPr lang="en-US" sz="1300" dirty="0"/>
              <a:t>Estimate the </a:t>
            </a:r>
            <a:r>
              <a:rPr lang="en-US" sz="1300" b="1" dirty="0"/>
              <a:t>state space size </a:t>
            </a:r>
            <a:r>
              <a:rPr lang="en-US" sz="1300" dirty="0"/>
              <a:t>using a factored state representation</a:t>
            </a:r>
          </a:p>
          <a:p>
            <a:pPr marL="800100" lvl="1" indent="-457200">
              <a:buFont typeface="+mj-lt"/>
              <a:buAutoNum type="arabicPeriod"/>
            </a:pPr>
            <a:r>
              <a:rPr lang="en-US" sz="1300" dirty="0"/>
              <a:t>Estimate the </a:t>
            </a:r>
            <a:r>
              <a:rPr lang="en-US" sz="1300" b="1" dirty="0"/>
              <a:t>search tree size </a:t>
            </a:r>
            <a:r>
              <a:rPr lang="en-US" sz="1300" dirty="0"/>
              <a:t>using branching factor and tree depth.</a:t>
            </a:r>
          </a:p>
          <a:p>
            <a:pPr marL="800100" lvl="1" indent="-457200">
              <a:buFont typeface="+mj-lt"/>
              <a:buAutoNum type="arabicPeriod"/>
            </a:pPr>
            <a:endParaRPr lang="en-US" sz="1300" dirty="0"/>
          </a:p>
          <a:p>
            <a:r>
              <a:rPr lang="en-US" sz="1300" dirty="0"/>
              <a:t>If each note represents exactly one state then both estimates will be equivalent. We will learn soon when this is or is not the case.</a:t>
            </a:r>
          </a:p>
          <a:p>
            <a:endParaRPr lang="en-US" sz="1300" dirty="0"/>
          </a:p>
          <a:p>
            <a:r>
              <a:rPr lang="en-US" sz="1300" dirty="0"/>
              <a:t>We typically calculate an estimate of the actual size, or we use the Big-O notation if we are interested in how the problem scales with size.</a:t>
            </a:r>
          </a:p>
        </p:txBody>
      </p:sp>
      <p:sp>
        <p:nvSpPr>
          <p:cNvPr id="5" name="Slide Number Placeholder 4">
            <a:extLst>
              <a:ext uri="{FF2B5EF4-FFF2-40B4-BE49-F238E27FC236}">
                <a16:creationId xmlns:a16="http://schemas.microsoft.com/office/drawing/2014/main" id="{3BAF56FA-64A2-1255-8489-65F881EAC7BA}"/>
              </a:ext>
            </a:extLst>
          </p:cNvPr>
          <p:cNvSpPr>
            <a:spLocks noGrp="1"/>
          </p:cNvSpPr>
          <p:nvPr>
            <p:ph type="sldNum" sz="quarter" idx="4294967295"/>
          </p:nvPr>
        </p:nvSpPr>
        <p:spPr>
          <a:xfrm>
            <a:off x="6457950" y="6356350"/>
            <a:ext cx="2057400" cy="365125"/>
          </a:xfrm>
        </p:spPr>
        <p:txBody>
          <a:bodyPr>
            <a:normAutofit/>
          </a:bodyPr>
          <a:lstStyle/>
          <a:p>
            <a:pPr>
              <a:spcAft>
                <a:spcPts val="600"/>
              </a:spcAft>
            </a:pPr>
            <a:fld id="{768102A7-0C28-44F0-898D-773E064A07DF}" type="slidenum">
              <a:rPr lang="en-US" smtClean="0"/>
              <a:pPr>
                <a:spcAft>
                  <a:spcPts val="600"/>
                </a:spcAft>
              </a:pPr>
              <a:t>35</a:t>
            </a:fld>
            <a:endParaRPr lang="en-US"/>
          </a:p>
        </p:txBody>
      </p:sp>
    </p:spTree>
    <p:extLst>
      <p:ext uri="{BB962C8B-B14F-4D97-AF65-F5344CB8AC3E}">
        <p14:creationId xmlns:p14="http://schemas.microsoft.com/office/powerpoint/2010/main" val="2589897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lnSpcReduction="10000"/>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can only use </a:t>
            </a:r>
          </a:p>
          <a:p>
            <a:pPr lvl="1"/>
            <a:r>
              <a:rPr lang="en-US" dirty="0"/>
              <a:t>the labels of the </a:t>
            </a:r>
            <a:r>
              <a:rPr lang="en-US" b="1" dirty="0"/>
              <a:t>atomic states </a:t>
            </a:r>
            <a:r>
              <a:rPr lang="en-US" dirty="0"/>
              <a:t>and </a:t>
            </a:r>
          </a:p>
          <a:p>
            <a:pPr lvl="1"/>
            <a:r>
              <a:rPr lang="en-US" dirty="0"/>
              <a:t>the transition function.</a:t>
            </a:r>
          </a:p>
          <a:p>
            <a:pPr marL="0" indent="0">
              <a:buNone/>
            </a:pPr>
            <a:endParaRPr lang="en-US" dirty="0"/>
          </a:p>
          <a:p>
            <a:pPr marL="0" indent="0">
              <a:buNone/>
            </a:pPr>
            <a:r>
              <a:rPr lang="en-US" b="1" dirty="0"/>
              <a:t>Idea</a:t>
            </a:r>
            <a:r>
              <a:rPr lang="en-US" dirty="0"/>
              <a:t>: blindly search, following a simple strategy, until the goal state is reached.</a:t>
            </a:r>
          </a:p>
          <a:p>
            <a:endParaRPr lang="en-US" dirty="0"/>
          </a:p>
          <a:p>
            <a:pPr marL="0" indent="0">
              <a:buNone/>
            </a:pPr>
            <a:r>
              <a:rPr lang="en-US" b="1" dirty="0"/>
              <a:t>Search strategies:</a:t>
            </a:r>
          </a:p>
          <a:p>
            <a:pPr lvl="1"/>
            <a:r>
              <a:rPr lang="en-US" b="1" dirty="0">
                <a:solidFill>
                  <a:srgbClr val="FF0000"/>
                </a:solidFill>
              </a:rPr>
              <a:t>Breadth-first search strategy</a:t>
            </a:r>
            <a:r>
              <a:rPr lang="en-US" dirty="0"/>
              <a:t>: BFS and uniform-cost search</a:t>
            </a:r>
          </a:p>
          <a:p>
            <a:pPr lvl="1"/>
            <a:r>
              <a:rPr lang="en-US" b="1" dirty="0">
                <a:solidFill>
                  <a:srgbClr val="FF0000"/>
                </a:solidFill>
              </a:rPr>
              <a:t>Depth-first search strategy</a:t>
            </a:r>
            <a:r>
              <a:rPr lang="en-US" dirty="0"/>
              <a:t>: DFS and Iterative deepening search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39</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 using the </a:t>
            </a:r>
            <a:r>
              <a:rPr lang="en-US" b="1" dirty="0"/>
              <a:t>transition function </a:t>
            </a:r>
            <a:r>
              <a:rPr lang="en-US" dirty="0"/>
              <a:t>(RESULTS). </a:t>
            </a:r>
          </a:p>
          <a:p>
            <a:r>
              <a:rPr lang="en-US" dirty="0"/>
              <a:t>It returns a </a:t>
            </a:r>
            <a:r>
              <a:rPr lang="en-US" b="1" dirty="0"/>
              <a:t>list of child nodes </a:t>
            </a:r>
            <a:r>
              <a:rPr lang="en-US" dirty="0"/>
              <a:t>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2057400" y="5883274"/>
            <a:ext cx="4228628" cy="609600"/>
          </a:xfrm>
          <a:prstGeom prst="wedgeRoundRectCallout">
            <a:avLst>
              <a:gd name="adj1" fmla="val -65871"/>
              <a:gd name="adj2" fmla="val -1270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Yield (generator function)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76800" y="4267200"/>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340475"/>
            <a:ext cx="2057400" cy="365125"/>
          </a:xfrm>
        </p:spPr>
        <p:txBody>
          <a:bodyPr/>
          <a:lstStyle/>
          <a:p>
            <a:fld id="{E97C47EE-1537-423B-A9B2-96D7BC867AC1}" type="slidenum">
              <a:rPr lang="en-US" smtClean="0"/>
              <a:t>44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727203"/>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788941"/>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391149"/>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257549"/>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857749"/>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800349"/>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2104762"/>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765921"/>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927603"/>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344475"/>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6329B51-8389-A502-C31D-180916FD9D15}"/>
              </a:ext>
            </a:extLst>
          </p:cNvPr>
          <p:cNvSpPr txBox="1"/>
          <p:nvPr/>
        </p:nvSpPr>
        <p:spPr>
          <a:xfrm>
            <a:off x="628650" y="1304972"/>
            <a:ext cx="4531168" cy="338554"/>
          </a:xfrm>
          <a:prstGeom prst="rect">
            <a:avLst/>
          </a:prstGeom>
          <a:noFill/>
        </p:spPr>
        <p:txBody>
          <a:bodyPr wrap="square" rtlCol="0">
            <a:spAutoFit/>
          </a:bodyPr>
          <a:lstStyle/>
          <a:p>
            <a:r>
              <a:rPr lang="en-US" sz="1600" b="1" dirty="0"/>
              <a:t>Note</a:t>
            </a:r>
            <a:r>
              <a:rPr lang="en-US" sz="1600" dirty="0"/>
              <a:t>: This generalizes Breadth-First-Search</a:t>
            </a:r>
          </a:p>
        </p:txBody>
      </p:sp>
    </p:spTree>
    <p:extLst>
      <p:ext uri="{BB962C8B-B14F-4D97-AF65-F5344CB8AC3E}">
        <p14:creationId xmlns:p14="http://schemas.microsoft.com/office/powerpoint/2010/main" val="726737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77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r>
              <a:rPr lang="en-US" sz="2000" dirty="0"/>
              <a:t>forgets completely explored subtrees.</a:t>
            </a:r>
            <a:endParaRPr lang="en-US" sz="2000" dirty="0">
              <a:solidFill>
                <a:srgbClr val="FF0000"/>
              </a:solidFill>
            </a:endParaRPr>
          </a:p>
          <a:p>
            <a:r>
              <a:rPr lang="en-US" sz="2000" b="1" dirty="0">
                <a:solidFill>
                  <a:srgbClr val="FF0000"/>
                </a:solidFill>
              </a:rPr>
              <a:t>Needs Cycle checking: </a:t>
            </a:r>
            <a:r>
              <a:rPr lang="en-US" sz="2000" dirty="0"/>
              <a:t>don’t expand nodes that are already in the current path to the root node.</a:t>
            </a:r>
          </a:p>
          <a:p>
            <a:r>
              <a:rPr lang="en-US" sz="2000" b="1" dirty="0">
                <a:solidFill>
                  <a:srgbClr val="FF0000"/>
                </a:solidFill>
              </a:rPr>
              <a:t>Cannot avoid redundant paths: </a:t>
            </a:r>
            <a:r>
              <a:rPr lang="en-US" sz="2000" dirty="0"/>
              <a:t>Leads to multiple nodes representing the same state and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nvGrpSpPr>
          <p:cNvPr id="10" name="Group 32">
            <a:extLst>
              <a:ext uri="{FF2B5EF4-FFF2-40B4-BE49-F238E27FC236}">
                <a16:creationId xmlns:a16="http://schemas.microsoft.com/office/drawing/2014/main" id="{0096BAD4-953C-7D14-F4D1-3E2708D1C393}"/>
              </a:ext>
            </a:extLst>
          </p:cNvPr>
          <p:cNvGrpSpPr/>
          <p:nvPr/>
        </p:nvGrpSpPr>
        <p:grpSpPr>
          <a:xfrm flipH="1">
            <a:off x="1998132" y="1908726"/>
            <a:ext cx="4906044" cy="2406837"/>
            <a:chOff x="3429000" y="3460563"/>
            <a:chExt cx="3352800" cy="1644837"/>
          </a:xfrm>
        </p:grpSpPr>
        <p:cxnSp>
          <p:nvCxnSpPr>
            <p:cNvPr id="12" name="Straight Arrow Connector 11">
              <a:extLst>
                <a:ext uri="{FF2B5EF4-FFF2-40B4-BE49-F238E27FC236}">
                  <a16:creationId xmlns:a16="http://schemas.microsoft.com/office/drawing/2014/main" id="{3075D5A6-85AC-6108-9317-FA6A8A2C7863}"/>
                </a:ext>
              </a:extLst>
            </p:cNvPr>
            <p:cNvCxnSpPr>
              <a:cxnSpLocks/>
              <a:stCxn id="13" idx="3"/>
              <a:endCxn id="17"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6480177-C2D1-AD63-7CCF-8357ACB23DA2}"/>
                </a:ext>
              </a:extLst>
            </p:cNvPr>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14" name="Straight Arrow Connector 13">
              <a:extLst>
                <a:ext uri="{FF2B5EF4-FFF2-40B4-BE49-F238E27FC236}">
                  <a16:creationId xmlns:a16="http://schemas.microsoft.com/office/drawing/2014/main" id="{D5F2245D-84C0-FD02-54CF-939C80524CC7}"/>
                </a:ext>
              </a:extLst>
            </p:cNvPr>
            <p:cNvCxnSpPr>
              <a:cxnSpLocks/>
              <a:stCxn id="13" idx="5"/>
              <a:endCxn id="19"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23558EF-2A6C-207F-84A3-AC27B8D0B79A}"/>
                </a:ext>
              </a:extLst>
            </p:cNvPr>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16" name="Straight Arrow Connector 15">
              <a:extLst>
                <a:ext uri="{FF2B5EF4-FFF2-40B4-BE49-F238E27FC236}">
                  <a16:creationId xmlns:a16="http://schemas.microsoft.com/office/drawing/2014/main" id="{79142D5E-3285-06AC-4141-D14D0D4DEB40}"/>
                </a:ext>
              </a:extLst>
            </p:cNvPr>
            <p:cNvCxnSpPr>
              <a:cxnSpLocks/>
              <a:stCxn id="19" idx="3"/>
              <a:endCxn id="15"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7C15D6-4494-7CB3-25D8-3F5A7F41FCEA}"/>
                </a:ext>
              </a:extLst>
            </p:cNvPr>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18" name="Straight Arrow Connector 17">
              <a:extLst>
                <a:ext uri="{FF2B5EF4-FFF2-40B4-BE49-F238E27FC236}">
                  <a16:creationId xmlns:a16="http://schemas.microsoft.com/office/drawing/2014/main" id="{7B6FD549-EB2F-CE1D-4DE4-BDD452B53AED}"/>
                </a:ext>
              </a:extLst>
            </p:cNvPr>
            <p:cNvCxnSpPr>
              <a:cxnSpLocks/>
              <a:stCxn id="19" idx="5"/>
              <a:endCxn id="20"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B8ABD5E-5ED0-FE4E-B40E-8E7BC075422F}"/>
                </a:ext>
              </a:extLst>
            </p:cNvPr>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20" name="Oval 19">
              <a:extLst>
                <a:ext uri="{FF2B5EF4-FFF2-40B4-BE49-F238E27FC236}">
                  <a16:creationId xmlns:a16="http://schemas.microsoft.com/office/drawing/2014/main" id="{A053BD07-8D2A-4D42-BE81-5AF7D413F8C3}"/>
                </a:ext>
              </a:extLst>
            </p:cNvPr>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21" name="Oval 20">
            <a:extLst>
              <a:ext uri="{FF2B5EF4-FFF2-40B4-BE49-F238E27FC236}">
                <a16:creationId xmlns:a16="http://schemas.microsoft.com/office/drawing/2014/main" id="{695EB84F-B701-F1EA-5EFC-751F6C825FD8}"/>
              </a:ext>
            </a:extLst>
          </p:cNvPr>
          <p:cNvSpPr/>
          <p:nvPr/>
        </p:nvSpPr>
        <p:spPr>
          <a:xfrm flipH="1">
            <a:off x="1543137" y="4715382"/>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22" name="Straight Arrow Connector 21">
            <a:extLst>
              <a:ext uri="{FF2B5EF4-FFF2-40B4-BE49-F238E27FC236}">
                <a16:creationId xmlns:a16="http://schemas.microsoft.com/office/drawing/2014/main" id="{57B8E4B7-C9A7-E649-C205-DC061B11D6A0}"/>
              </a:ext>
            </a:extLst>
          </p:cNvPr>
          <p:cNvCxnSpPr>
            <a:cxnSpLocks/>
            <a:stCxn id="20" idx="5"/>
            <a:endCxn id="21" idx="0"/>
          </p:cNvCxnSpPr>
          <p:nvPr/>
        </p:nvCxnSpPr>
        <p:spPr>
          <a:xfrm flipH="1">
            <a:off x="1766139" y="4250247"/>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57E8BCB9-E87A-CF6D-36B4-28D3A1C4890C}"/>
              </a:ext>
            </a:extLst>
          </p:cNvPr>
          <p:cNvSpPr/>
          <p:nvPr/>
        </p:nvSpPr>
        <p:spPr>
          <a:xfrm flipH="1">
            <a:off x="2455942" y="4723446"/>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28" name="Straight Arrow Connector 27">
            <a:extLst>
              <a:ext uri="{FF2B5EF4-FFF2-40B4-BE49-F238E27FC236}">
                <a16:creationId xmlns:a16="http://schemas.microsoft.com/office/drawing/2014/main" id="{E64990B0-5F27-B900-36B7-FD4601E06092}"/>
              </a:ext>
            </a:extLst>
          </p:cNvPr>
          <p:cNvCxnSpPr>
            <a:cxnSpLocks/>
            <a:stCxn id="20" idx="3"/>
            <a:endCxn id="26" idx="0"/>
          </p:cNvCxnSpPr>
          <p:nvPr/>
        </p:nvCxnSpPr>
        <p:spPr>
          <a:xfrm>
            <a:off x="2378820" y="4250247"/>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mc:Choice xmlns:a14="http://schemas.microsoft.com/office/drawing/2010/main" Requires="a14">
          <p:sp>
            <p:nvSpPr>
              <p:cNvPr id="45059" name="Rectangle 3"/>
              <p:cNvSpPr>
                <a:spLocks noGrp="1" noChangeArrowheads="1"/>
              </p:cNvSpPr>
              <p:nvPr>
                <p:ph idx="1"/>
              </p:nvPr>
            </p:nvSpPr>
            <p:spPr>
              <a:xfrm>
                <a:off x="628650" y="1825625"/>
                <a:ext cx="8210550" cy="4351338"/>
              </a:xfrm>
            </p:spPr>
            <p:txBody>
              <a:bodyPr>
                <a:normAutofit fontScale="775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dirty="0"/>
                  <a:t>Incomplete in infinite search spaces.</a:t>
                </a:r>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817" t="-2801" b="-126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Planning Agent (Goal-based)</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of reaching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a:t>
            </a:r>
            <a:r>
              <a:rPr lang="en-US" b="1" dirty="0">
                <a:solidFill>
                  <a:srgbClr val="FF0000"/>
                </a:solidFill>
              </a:rPr>
              <a:t>goal-based agents </a:t>
            </a:r>
            <a:r>
              <a:rPr lang="en-US" dirty="0"/>
              <a:t>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pPr marL="0" indent="0">
                  <a:buNone/>
                </a:pPr>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pPr marL="0" indent="0">
                  <a:buNone/>
                </a:pPr>
                <a:r>
                  <a:rPr lang="en-US" b="1" dirty="0"/>
                  <a:t>Idea</a:t>
                </a:r>
                <a:r>
                  <a:rPr lang="en-US" dirty="0"/>
                  <a:t>: 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b="1" dirty="0"/>
                  <a:t>information</a:t>
                </a:r>
                <a:r>
                  <a:rPr lang="en-US" dirty="0"/>
                  <a:t> the agent has (e.g., a map with the goal location marked) or</a:t>
                </a:r>
              </a:p>
              <a:p>
                <a:pPr lvl="1"/>
                <a:r>
                  <a:rPr lang="en-US" b="1" dirty="0"/>
                  <a:t>percepts</a:t>
                </a:r>
                <a:r>
                  <a:rPr lang="en-US" dirty="0"/>
                  <a:t> coming from a sensor (e.g., a GPS sensor and coordinates of the goal).</a:t>
                </a:r>
              </a:p>
              <a:p>
                <a:endParaRPr lang="en-US" dirty="0"/>
              </a:p>
              <a:p>
                <a:pPr marL="0" indent="0">
                  <a:buNone/>
                </a:pPr>
                <a:r>
                  <a:rPr lang="en-US" b="1" dirty="0"/>
                  <a:t>Method</a:t>
                </a:r>
                <a:r>
                  <a:rPr lang="en-US" dirty="0"/>
                  <a:t>: 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p>
              <a:p>
                <a:pPr lvl="1"/>
                <a:r>
                  <a:rPr lang="en-US" dirty="0"/>
                  <a:t>to rank nodes in the frontier based on the additional information, and </a:t>
                </a:r>
              </a:p>
              <a:p>
                <a:pPr lvl="1"/>
                <a:r>
                  <a:rPr lang="en-US" dirty="0"/>
                  <a:t>to select the most promising node in the frontier for expansion using the </a:t>
                </a:r>
                <a:r>
                  <a:rPr lang="en-US" b="1" dirty="0">
                    <a:solidFill>
                      <a:srgbClr val="FF0000"/>
                    </a:solidFill>
                  </a:rPr>
                  <a:t>best-first search </a:t>
                </a:r>
                <a:r>
                  <a:rPr lang="en-US" dirty="0"/>
                  <a:t>strategy.</a:t>
                </a:r>
              </a:p>
              <a:p>
                <a:pPr lvl="1"/>
                <a:endParaRPr lang="en-US" dirty="0"/>
              </a:p>
              <a:p>
                <a:pPr marL="0" indent="0">
                  <a:buNone/>
                </a:pPr>
                <a:r>
                  <a:rPr lang="en-US" b="1" dirty="0"/>
                  <a:t>Discussed algorithms</a:t>
                </a:r>
                <a:r>
                  <a:rPr lang="en-US" dirty="0"/>
                  <a:t>:</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696" t="-1762" b="-122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1"/>
                <a:ext cx="8229600" cy="850780"/>
              </a:xfrm>
            </p:spPr>
            <p:txBody>
              <a:bodyPr>
                <a:normAutofit fontScale="92500" lnSpcReduction="20000"/>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currently considered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1"/>
                <a:ext cx="8229600" cy="850780"/>
              </a:xfrm>
              <a:blipFill>
                <a:blip r:embed="rId3"/>
                <a:stretch>
                  <a:fillRect l="-519" t="-12143" b="-785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B709E28-48D2-1447-D799-16CAD6004E6A}"/>
              </a:ext>
            </a:extLst>
          </p:cNvPr>
          <p:cNvGrpSpPr/>
          <p:nvPr/>
        </p:nvGrpSpPr>
        <p:grpSpPr>
          <a:xfrm>
            <a:off x="4648198" y="1992868"/>
            <a:ext cx="4171121" cy="4414461"/>
            <a:chOff x="4648198" y="1992868"/>
            <a:chExt cx="4171121" cy="4414461"/>
          </a:xfrm>
        </p:grpSpPr>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58682" y="2831359"/>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48844"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198" y="23281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075546" y="5733412"/>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1136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0448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1660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6B0D99D0-DFBD-4069-8820-82E7E0CAE9B6}"/>
                </a:ext>
              </a:extLst>
            </p:cNvPr>
            <p:cNvSpPr/>
            <p:nvPr/>
          </p:nvSpPr>
          <p:spPr>
            <a:xfrm>
              <a:off x="5514821" y="1992868"/>
              <a:ext cx="2099614" cy="369332"/>
            </a:xfrm>
            <a:prstGeom prst="rect">
              <a:avLst/>
            </a:prstGeom>
          </p:spPr>
          <p:txBody>
            <a:bodyPr wrap="none">
              <a:spAutoFit/>
            </a:bodyPr>
            <a:lstStyle/>
            <a:p>
              <a:r>
                <a:rPr lang="en-US" b="1" dirty="0"/>
                <a:t>Manhattan distance</a:t>
              </a:r>
            </a:p>
          </p:txBody>
        </p:sp>
      </p:grpSp>
      <p:grpSp>
        <p:nvGrpSpPr>
          <p:cNvPr id="23" name="Group 22">
            <a:extLst>
              <a:ext uri="{FF2B5EF4-FFF2-40B4-BE49-F238E27FC236}">
                <a16:creationId xmlns:a16="http://schemas.microsoft.com/office/drawing/2014/main" id="{BB2F152E-D586-D6FB-B8DA-6F61E718BC4D}"/>
              </a:ext>
            </a:extLst>
          </p:cNvPr>
          <p:cNvGrpSpPr/>
          <p:nvPr/>
        </p:nvGrpSpPr>
        <p:grpSpPr>
          <a:xfrm>
            <a:off x="375347" y="1981200"/>
            <a:ext cx="3980292" cy="4603056"/>
            <a:chOff x="375347" y="1981200"/>
            <a:chExt cx="3980292" cy="4603056"/>
          </a:xfrm>
        </p:grpSpPr>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2831360"/>
              <a:ext cx="3272163" cy="3272163"/>
            </a:xfrm>
            <a:prstGeom prst="rect">
              <a:avLst/>
            </a:prstGeom>
            <a:noFill/>
            <a:ln w="9525">
              <a:noFill/>
              <a:miter lim="800000"/>
              <a:headEnd/>
              <a:tailEnd/>
            </a:ln>
          </p:spPr>
        </p:pic>
        <p:sp>
          <p:nvSpPr>
            <p:cNvPr id="6" name="Down Arrow 5"/>
            <p:cNvSpPr/>
            <p:nvPr/>
          </p:nvSpPr>
          <p:spPr>
            <a:xfrm>
              <a:off x="828228"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5347" y="2322619"/>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3909548" y="5739950"/>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1271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0733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96214" y="5191922"/>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981200"/>
              <a:ext cx="1952779" cy="369332"/>
            </a:xfrm>
            <a:prstGeom prst="rect">
              <a:avLst/>
            </a:prstGeom>
          </p:spPr>
          <p:txBody>
            <a:bodyPr wrap="none">
              <a:spAutoFit/>
            </a:bodyPr>
            <a:lstStyle/>
            <a:p>
              <a:r>
                <a:rPr lang="en-US" b="1" dirty="0"/>
                <a:t>Euclidean distance</a:t>
              </a:r>
            </a:p>
          </p:txBody>
        </p:sp>
        <p:sp>
          <p:nvSpPr>
            <p:cNvPr id="21" name="5-Point Star 9">
              <a:extLst>
                <a:ext uri="{FF2B5EF4-FFF2-40B4-BE49-F238E27FC236}">
                  <a16:creationId xmlns:a16="http://schemas.microsoft.com/office/drawing/2014/main" id="{FBF0E8EE-440B-24A2-A8E8-D9D76BB00AF8}"/>
                </a:ext>
              </a:extLst>
            </p:cNvPr>
            <p:cNvSpPr/>
            <p:nvPr/>
          </p:nvSpPr>
          <p:spPr>
            <a:xfrm>
              <a:off x="685098" y="6196586"/>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640C122-BDFA-2F54-7023-BFD6A634A8A0}"/>
                </a:ext>
              </a:extLst>
            </p:cNvPr>
            <p:cNvSpPr txBox="1"/>
            <p:nvPr/>
          </p:nvSpPr>
          <p:spPr>
            <a:xfrm>
              <a:off x="828228" y="6122591"/>
              <a:ext cx="1348061" cy="461665"/>
            </a:xfrm>
            <a:prstGeom prst="rect">
              <a:avLst/>
            </a:prstGeom>
            <a:noFill/>
          </p:spPr>
          <p:txBody>
            <a:bodyPr wrap="none" rtlCol="0">
              <a:spAutoFit/>
            </a:bodyPr>
            <a:lstStyle/>
            <a:p>
              <a:r>
                <a:rPr lang="en-US" sz="1200" dirty="0"/>
                <a:t>State for currently </a:t>
              </a:r>
              <a:br>
                <a:rPr lang="en-US" sz="1200" dirty="0"/>
              </a:br>
              <a:r>
                <a:rPr lang="en-US" sz="1200" dirty="0"/>
                <a:t>considered node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89838747-26B9-0093-833F-4CB2090A1012}"/>
              </a:ext>
            </a:extLst>
          </p:cNvPr>
          <p:cNvPicPr>
            <a:picLocks noChangeAspect="1" noChangeArrowheads="1"/>
          </p:cNvPicPr>
          <p:nvPr/>
        </p:nvPicPr>
        <p:blipFill>
          <a:blip r:embed="rId3" cstate="print">
            <a:alphaModFix/>
          </a:blip>
          <a:srcRect l="9462" t="26530" r="13408" b="17211"/>
          <a:stretch>
            <a:fillRect/>
          </a:stretch>
        </p:blipFill>
        <p:spPr bwMode="auto">
          <a:xfrm>
            <a:off x="589785" y="2188604"/>
            <a:ext cx="6167530" cy="3824289"/>
          </a:xfrm>
          <a:prstGeom prst="rect">
            <a:avLst/>
          </a:prstGeom>
          <a:noFill/>
          <a:ln w="9525">
            <a:noFill/>
            <a:miter lim="800000"/>
            <a:headEnd/>
            <a:tailEnd/>
          </a:ln>
        </p:spPr>
      </p:pic>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4" cstate="print">
            <a:alphaModFix amt="70000"/>
          </a:blip>
          <a:srcRect/>
          <a:stretch>
            <a:fillRect/>
          </a:stretch>
        </p:blipFill>
        <p:spPr bwMode="auto">
          <a:xfrm>
            <a:off x="381000" y="2138362"/>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2214562"/>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0980" y="1526885"/>
            <a:ext cx="7886700" cy="584775"/>
          </a:xfrm>
          <a:prstGeom prst="rect">
            <a:avLst/>
          </a:prstGeom>
          <a:noFill/>
        </p:spPr>
        <p:txBody>
          <a:bodyPr wrap="square" rtlCol="0">
            <a:spAutoFit/>
          </a:bodyPr>
          <a:lstStyle/>
          <a:p>
            <a:r>
              <a:rPr lang="en-US" sz="1600" dirty="0"/>
              <a:t>Use the map for hints: Estimate the driving distance from Arad to Bucharest using a straight-line distance on the map.</a:t>
            </a:r>
          </a:p>
        </p:txBody>
      </p:sp>
      <p:sp>
        <p:nvSpPr>
          <p:cNvPr id="4" name="Oval 3">
            <a:extLst>
              <a:ext uri="{FF2B5EF4-FFF2-40B4-BE49-F238E27FC236}">
                <a16:creationId xmlns:a16="http://schemas.microsoft.com/office/drawing/2014/main" id="{7E81295B-94F7-16E4-C004-0A9784F7815D}"/>
              </a:ext>
            </a:extLst>
          </p:cNvPr>
          <p:cNvSpPr/>
          <p:nvPr/>
        </p:nvSpPr>
        <p:spPr>
          <a:xfrm>
            <a:off x="381000" y="3063894"/>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5110162"/>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319464"/>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442766"/>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4106346"/>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447800"/>
            <a:ext cx="4648200" cy="3200400"/>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912110"/>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AC0DDE9-14B0-0605-F8A9-993AB18ABBDA}"/>
              </a:ext>
            </a:extLst>
          </p:cNvPr>
          <p:cNvPicPr>
            <a:picLocks noChangeAspect="1" noChangeArrowheads="1"/>
          </p:cNvPicPr>
          <p:nvPr/>
        </p:nvPicPr>
        <p:blipFill>
          <a:blip r:embed="rId3" cstate="print"/>
          <a:srcRect/>
          <a:stretch>
            <a:fillRect/>
          </a:stretch>
        </p:blipFill>
        <p:spPr bwMode="auto">
          <a:xfrm>
            <a:off x="2743200" y="406398"/>
            <a:ext cx="6019800" cy="2501901"/>
          </a:xfrm>
          <a:prstGeom prst="rect">
            <a:avLst/>
          </a:prstGeom>
          <a:noFill/>
          <a:ln w="9525">
            <a:noFill/>
            <a:miter lim="800000"/>
            <a:headEnd/>
            <a:tailEnd/>
          </a:ln>
        </p:spPr>
      </p:pic>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4"/>
                <a:stretch>
                  <a:fillRect l="-696" t="-81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xmlns="">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825625"/>
                <a:ext cx="5391150" cy="4351338"/>
              </a:xfrm>
            </p:spPr>
            <p:txBody>
              <a:bodyPr>
                <a:normAutofit fontScale="85000" lnSpcReduction="20000"/>
              </a:bodyPr>
              <a:lstStyle/>
              <a:p>
                <a:pPr marL="0" indent="0">
                  <a:lnSpc>
                    <a:spcPct val="110000"/>
                  </a:lnSpc>
                  <a:buNone/>
                </a:pPr>
                <a:r>
                  <a:rPr lang="en-US" sz="2400" dirty="0"/>
                  <a:t>Typical search costs for the 8-puzzle</a:t>
                </a:r>
              </a:p>
              <a:p>
                <a:pPr>
                  <a:lnSpc>
                    <a:spcPct val="110000"/>
                  </a:lnSpc>
                </a:pPr>
                <a:endParaRPr lang="en-US" sz="2400" dirty="0"/>
              </a:p>
              <a:p>
                <a:pPr>
                  <a:lnSpc>
                    <a:spcPct val="110000"/>
                  </a:lnSpc>
                </a:pPr>
                <a:r>
                  <a:rPr lang="en-US" sz="2400" dirty="0"/>
                  <a:t>State space: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oMath>
                </a14:m>
                <a:r>
                  <a:rPr lang="en-US" sz="2400" dirty="0"/>
                  <a:t> 1,811,440 states</a:t>
                </a:r>
                <a:br>
                  <a:rPr lang="en-US" sz="2400" dirty="0"/>
                </a:br>
                <a:endParaRPr lang="en-US" sz="2400" dirty="0"/>
              </a:p>
              <a:p>
                <a:pPr>
                  <a:lnSpc>
                    <a:spcPct val="110000"/>
                  </a:lnSpc>
                </a:pPr>
                <a:r>
                  <a:rPr lang="en-US" sz="2400" dirty="0"/>
                  <a:t>Problem with 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pPr>
                  <a:lnSpc>
                    <a:spcPct val="110000"/>
                  </a:lnSpc>
                </a:pPr>
                <a:endParaRPr lang="en-US" sz="2400" i="1" dirty="0"/>
              </a:p>
              <a:p>
                <a:pPr>
                  <a:lnSpc>
                    <a:spcPct val="110000"/>
                  </a:lnSpc>
                </a:pPr>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825625"/>
                <a:ext cx="5391150" cy="4351338"/>
              </a:xfrm>
              <a:blipFill>
                <a:blip r:embed="rId3"/>
                <a:stretch>
                  <a:fillRect l="-1130" t="-1401" b="-980"/>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
        <p:nvSpPr>
          <p:cNvPr id="3" name="Speech Bubble: Rectangle with Corners Rounded 2">
            <a:extLst>
              <a:ext uri="{FF2B5EF4-FFF2-40B4-BE49-F238E27FC236}">
                <a16:creationId xmlns:a16="http://schemas.microsoft.com/office/drawing/2014/main" id="{AADAA77C-743D-1418-1043-B45CB7626490}"/>
              </a:ext>
            </a:extLst>
          </p:cNvPr>
          <p:cNvSpPr/>
          <p:nvPr/>
        </p:nvSpPr>
        <p:spPr>
          <a:xfrm>
            <a:off x="6096000" y="4800600"/>
            <a:ext cx="1981200" cy="762000"/>
          </a:xfrm>
          <a:prstGeom prst="wedgeRoundRectCallout">
            <a:avLst>
              <a:gd name="adj1" fmla="val -156791"/>
              <a:gd name="adj2" fmla="val -168161"/>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Contains many redundant paths which IDS cannot break!</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8C09EF-93D7-454D-382E-694F2FA81F57}"/>
                  </a:ext>
                </a:extLst>
              </p:cNvPr>
              <p:cNvSpPr txBox="1"/>
              <p:nvPr/>
            </p:nvSpPr>
            <p:spPr>
              <a:xfrm>
                <a:off x="6246876" y="3977200"/>
                <a:ext cx="2362200" cy="461665"/>
              </a:xfrm>
              <a:prstGeom prst="rect">
                <a:avLst/>
              </a:prstGeom>
            </p:spPr>
            <p:style>
              <a:lnRef idx="2">
                <a:schemeClr val="accent2"/>
              </a:lnRef>
              <a:fillRef idx="1">
                <a:schemeClr val="lt1"/>
              </a:fillRef>
              <a:effectRef idx="0">
                <a:schemeClr val="accent2"/>
              </a:effectRef>
              <a:fontRef idx="minor">
                <a:schemeClr val="dk1"/>
              </a:fontRef>
            </p:style>
            <p:txBody>
              <a:bodyPr wrap="square" lIns="91440" rIns="91440">
                <a:spAutoFit/>
              </a:bodyPr>
              <a:lstStyle/>
              <a:p>
                <a14:m>
                  <m:oMath xmlns:m="http://schemas.openxmlformats.org/officeDocument/2006/math">
                    <m:r>
                      <a:rPr lang="en-US" sz="1200" i="1" dirty="0" smtClean="0">
                        <a:latin typeface="Cambria Math" panose="02040503050406030204" pitchFamily="18" charset="0"/>
                      </a:rPr>
                      <m:t>h</m:t>
                    </m:r>
                    <m:r>
                      <a:rPr lang="en-US" sz="1200" i="1" baseline="-25000" dirty="0">
                        <a:latin typeface="Cambria Math" panose="02040503050406030204" pitchFamily="18" charset="0"/>
                      </a:rPr>
                      <m:t>1</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number of misplaced tiles</a:t>
                </a:r>
              </a:p>
              <a:p>
                <a14:m>
                  <m:oMath xmlns:m="http://schemas.openxmlformats.org/officeDocument/2006/math">
                    <m:r>
                      <a:rPr lang="en-US" sz="1200" i="1" dirty="0">
                        <a:latin typeface="Cambria Math" panose="02040503050406030204" pitchFamily="18" charset="0"/>
                      </a:rPr>
                      <m:t>h</m:t>
                    </m:r>
                    <m:r>
                      <a:rPr lang="en-US" sz="1200" i="1" baseline="-25000" dirty="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𝑛</m:t>
                    </m:r>
                    <m:r>
                      <a:rPr lang="en-US" sz="1200" i="1" dirty="0">
                        <a:latin typeface="Cambria Math" panose="02040503050406030204" pitchFamily="18" charset="0"/>
                      </a:rPr>
                      <m:t>)</m:t>
                    </m:r>
                  </m:oMath>
                </a14:m>
                <a:r>
                  <a:rPr lang="en-US" sz="1200" i="1" dirty="0"/>
                  <a:t> </a:t>
                </a:r>
                <a:r>
                  <a:rPr lang="en-US" sz="1200" dirty="0"/>
                  <a:t>= total Manhattan distance</a:t>
                </a:r>
              </a:p>
            </p:txBody>
          </p:sp>
        </mc:Choice>
        <mc:Fallback xmlns="">
          <p:sp>
            <p:nvSpPr>
              <p:cNvPr id="5" name="TextBox 4">
                <a:extLst>
                  <a:ext uri="{FF2B5EF4-FFF2-40B4-BE49-F238E27FC236}">
                    <a16:creationId xmlns:a16="http://schemas.microsoft.com/office/drawing/2014/main" id="{2F8C09EF-93D7-454D-382E-694F2FA81F57}"/>
                  </a:ext>
                </a:extLst>
              </p:cNvPr>
              <p:cNvSpPr txBox="1">
                <a:spLocks noRot="1" noChangeAspect="1" noMove="1" noResize="1" noEditPoints="1" noAdjustHandles="1" noChangeArrowheads="1" noChangeShapeType="1" noTextEdit="1"/>
              </p:cNvSpPr>
              <p:nvPr/>
            </p:nvSpPr>
            <p:spPr>
              <a:xfrm>
                <a:off x="6246876" y="3977200"/>
                <a:ext cx="2362200" cy="461665"/>
              </a:xfrm>
              <a:prstGeom prst="rect">
                <a:avLst/>
              </a:prstGeom>
              <a:blipFill>
                <a:blip r:embed="rId5"/>
                <a:stretch>
                  <a:fillRect b="-7692"/>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dirty="0">
                <a:solidFill>
                  <a:srgbClr val="FFFFFF"/>
                </a:solidFill>
              </a:rPr>
              <a:t>Summary</a:t>
            </a:r>
            <a:r>
              <a:rPr lang="en-US" sz="6000" b="1" dirty="0">
                <a:solidFill>
                  <a:srgbClr val="FFFFFF"/>
                </a:solidFill>
              </a:rPr>
              <a:t> </a:t>
            </a:r>
            <a:br>
              <a:rPr lang="en-US" sz="6000" b="1" dirty="0">
                <a:solidFill>
                  <a:srgbClr val="FFFFFF"/>
                </a:solidFill>
              </a:rPr>
            </a:br>
            <a:r>
              <a:rPr lang="en-US" sz="6000" b="1"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AEAC-141A-A1F2-9808-BEFA834C2C7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F7A8FC7-1DAE-19FE-BC34-4993B3386428}"/>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a:extLst>
              <a:ext uri="{FF2B5EF4-FFF2-40B4-BE49-F238E27FC236}">
                <a16:creationId xmlns:a16="http://schemas.microsoft.com/office/drawing/2014/main" id="{7CCE129A-8633-C940-6C20-0CD670616141}"/>
              </a:ext>
            </a:extLst>
          </p:cNvPr>
          <p:cNvSpPr>
            <a:spLocks noGrp="1" noChangeArrowheads="1"/>
          </p:cNvSpPr>
          <p:nvPr>
            <p:ph type="title"/>
          </p:nvPr>
        </p:nvSpPr>
        <p:spPr/>
        <p:txBody>
          <a:bodyPr/>
          <a:lstStyle/>
          <a:p>
            <a:r>
              <a:rPr lang="en-US" dirty="0"/>
              <a:t>Remember: Planning Agent (Goal-based)</a:t>
            </a:r>
          </a:p>
        </p:txBody>
      </p:sp>
      <p:sp>
        <p:nvSpPr>
          <p:cNvPr id="7" name="Content Placeholder 6">
            <a:extLst>
              <a:ext uri="{FF2B5EF4-FFF2-40B4-BE49-F238E27FC236}">
                <a16:creationId xmlns:a16="http://schemas.microsoft.com/office/drawing/2014/main" id="{AD535501-1AF2-A165-CD1C-686D95E29A87}"/>
              </a:ext>
            </a:extLst>
          </p:cNvPr>
          <p:cNvSpPr>
            <a:spLocks noGrp="1"/>
          </p:cNvSpPr>
          <p:nvPr>
            <p:ph idx="1"/>
          </p:nvPr>
        </p:nvSpPr>
        <p:spPr>
          <a:xfrm>
            <a:off x="628650" y="1447801"/>
            <a:ext cx="7886700" cy="1235149"/>
          </a:xfrm>
        </p:spPr>
        <p:txBody>
          <a:bodyPr>
            <a:normAutofit fontScale="85000" lnSpcReduction="10000"/>
          </a:bodyPr>
          <a:lstStyle/>
          <a:p>
            <a:r>
              <a:rPr lang="en-US" dirty="0"/>
              <a:t>The agent has the task of reaching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a:t>
            </a:r>
            <a:r>
              <a:rPr lang="en-US" b="1" dirty="0">
                <a:solidFill>
                  <a:srgbClr val="FF0000"/>
                </a:solidFill>
              </a:rPr>
              <a:t>goal-based agents </a:t>
            </a:r>
            <a:r>
              <a:rPr lang="en-US" dirty="0"/>
              <a:t>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8FCCAB7A-B25C-2786-4570-5F155EEDA9CA}"/>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D1EDE55B-7031-B83C-E7D8-4A637F954FB1}"/>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97E285E5-E05F-3279-5219-248E80B7D5B9}"/>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465FA716-7E0E-6E2C-D1F4-A009BDA751C9}"/>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C8B9C8CF-67A0-24A4-0C28-0607E1A4B16F}"/>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9C05A4B3-B963-A8C1-FD7C-75AFAAD88CF0}"/>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590175B-5843-7114-6566-153D0DBEF736}"/>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F210988-FADA-B223-FEF7-B09417518327}"/>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5224298D-FF44-3812-DFB2-F58558AEC333}"/>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1C288E-4825-3D04-3B0D-39D5C7C901C1}"/>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AB26D3A-D84F-6C45-20EA-B99FAE88D34D}"/>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7433815A-C229-8DB8-3AD7-6B32ADAD67AF}"/>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D52EB0-6D03-E4A5-25B0-26AF4AB90D3C}"/>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2395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is executed by the agent function, which returns the planned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Example: 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04161"/>
            <a:chOff x="838200" y="1371600"/>
            <a:chExt cx="7086600" cy="4404161"/>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315429" y="4944764"/>
              <a:ext cx="1205522" cy="830997"/>
            </a:xfrm>
            <a:prstGeom prst="rect">
              <a:avLst/>
            </a:prstGeom>
            <a:noFill/>
          </p:spPr>
          <p:txBody>
            <a:bodyPr wrap="square" rtlCol="0">
              <a:spAutoFit/>
            </a:bodyPr>
            <a:lstStyle/>
            <a:p>
              <a:pPr algn="ctr"/>
              <a:r>
                <a:rPr lang="en-US" sz="1200" dirty="0"/>
                <a:t>Execute actions step-by-step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grpSp>
        <p:nvGrpSpPr>
          <p:cNvPr id="8" name="Group 7">
            <a:extLst>
              <a:ext uri="{FF2B5EF4-FFF2-40B4-BE49-F238E27FC236}">
                <a16:creationId xmlns:a16="http://schemas.microsoft.com/office/drawing/2014/main" id="{F9C81D61-6D26-C4D7-F3D5-0458E0E3D877}"/>
              </a:ext>
            </a:extLst>
          </p:cNvPr>
          <p:cNvGrpSpPr/>
          <p:nvPr/>
        </p:nvGrpSpPr>
        <p:grpSpPr>
          <a:xfrm>
            <a:off x="129692" y="3104843"/>
            <a:ext cx="708508" cy="2400914"/>
            <a:chOff x="129692" y="3104843"/>
            <a:chExt cx="708508" cy="2400914"/>
          </a:xfrm>
        </p:grpSpPr>
        <p:sp>
          <p:nvSpPr>
            <p:cNvPr id="2" name="TextBox 1">
              <a:extLst>
                <a:ext uri="{FF2B5EF4-FFF2-40B4-BE49-F238E27FC236}">
                  <a16:creationId xmlns:a16="http://schemas.microsoft.com/office/drawing/2014/main" id="{29A3CB49-3F1D-3ED0-FD69-45BB53BF543D}"/>
                </a:ext>
              </a:extLst>
            </p:cNvPr>
            <p:cNvSpPr txBox="1"/>
            <p:nvPr/>
          </p:nvSpPr>
          <p:spPr>
            <a:xfrm rot="16200000">
              <a:off x="-809155" y="4043690"/>
              <a:ext cx="2400914" cy="523220"/>
            </a:xfrm>
            <a:prstGeom prst="rect">
              <a:avLst/>
            </a:prstGeom>
            <a:noFill/>
          </p:spPr>
          <p:txBody>
            <a:bodyPr wrap="none" rtlCol="0">
              <a:spAutoFit/>
            </a:bodyPr>
            <a:lstStyle/>
            <a:p>
              <a:pPr algn="ctr"/>
              <a:r>
                <a:rPr lang="en-US" sz="1400" dirty="0">
                  <a:solidFill>
                    <a:srgbClr val="FF0000"/>
                  </a:solidFill>
                </a:rPr>
                <a:t>Needs cycle checking</a:t>
              </a:r>
            </a:p>
            <a:p>
              <a:pPr algn="ctr"/>
              <a:r>
                <a:rPr lang="en-US" sz="1400" dirty="0">
                  <a:solidFill>
                    <a:srgbClr val="FF0000"/>
                  </a:solidFill>
                </a:rPr>
                <a:t>Cannot avoid redundant paths</a:t>
              </a:r>
            </a:p>
          </p:txBody>
        </p:sp>
        <p:sp>
          <p:nvSpPr>
            <p:cNvPr id="5" name="Left Brace 4">
              <a:extLst>
                <a:ext uri="{FF2B5EF4-FFF2-40B4-BE49-F238E27FC236}">
                  <a16:creationId xmlns:a16="http://schemas.microsoft.com/office/drawing/2014/main" id="{0B7F1C61-2680-3D8A-141D-ACCD3DAD8087}"/>
                </a:ext>
              </a:extLst>
            </p:cNvPr>
            <p:cNvSpPr/>
            <p:nvPr/>
          </p:nvSpPr>
          <p:spPr>
            <a:xfrm>
              <a:off x="609600" y="3657600"/>
              <a:ext cx="228600" cy="12954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representation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DFS/IDS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24609</TotalTime>
  <Words>7364</Words>
  <Application>Microsoft Office PowerPoint</Application>
  <PresentationFormat>On-screen Show (4:3)</PresentationFormat>
  <Paragraphs>1109</Paragraphs>
  <Slides>98</Slides>
  <Notes>65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Search Problems</vt:lpstr>
      <vt:lpstr>What are Search Problems?</vt:lpstr>
      <vt:lpstr>Remember: Planning Agent (Goal-based)</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State Space vs. Search Tree Size</vt:lpstr>
      <vt:lpstr>State Space Size Estimation</vt:lpstr>
      <vt:lpstr>Reminder: Combinatorics - Permutations</vt:lpstr>
      <vt:lpstr>Reminder: Combinatorics - 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Things to Remember</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Combining Heuristics</vt:lpstr>
      <vt:lpstr>Example: Effect of Information in Search</vt:lpstr>
      <vt:lpstr>Satisficing Search: Weighted A* Search</vt:lpstr>
      <vt:lpstr>Example of Weighted A* Search</vt:lpstr>
      <vt:lpstr>Summary  Planning Agents</vt:lpstr>
      <vt:lpstr>Remember: Planning Agent (Goal-based)</vt:lpstr>
      <vt:lpstr>A Planning Agent: Planning vs. Execution Phase</vt:lpstr>
      <vt:lpstr>Example: Complete Planning Agent to Solve a Maze</vt:lpstr>
      <vt:lpstr>Summary:  All Search Strategies</vt:lpstr>
      <vt:lpstr>Implementation as Best-First Search</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221</cp:revision>
  <dcterms:created xsi:type="dcterms:W3CDTF">2020-09-15T14:04:03Z</dcterms:created>
  <dcterms:modified xsi:type="dcterms:W3CDTF">2025-10-30T14:48:54Z</dcterms:modified>
</cp:coreProperties>
</file>